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343" r:id="rId2"/>
    <p:sldId id="389" r:id="rId3"/>
    <p:sldId id="390" r:id="rId4"/>
    <p:sldId id="391" r:id="rId5"/>
    <p:sldId id="385" r:id="rId6"/>
    <p:sldId id="384" r:id="rId7"/>
    <p:sldId id="386" r:id="rId8"/>
    <p:sldId id="392" r:id="rId9"/>
    <p:sldId id="387" r:id="rId10"/>
    <p:sldId id="388" r:id="rId11"/>
    <p:sldId id="393"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577">
          <p15:clr>
            <a:srgbClr val="A4A3A4"/>
          </p15:clr>
        </p15:guide>
        <p15:guide id="2" pos="-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B231E"/>
    <a:srgbClr val="2B2421"/>
    <a:srgbClr val="DEDEDE"/>
    <a:srgbClr val="BCC7C3"/>
    <a:srgbClr val="DBC6B4"/>
    <a:srgbClr val="DDDCD1"/>
    <a:srgbClr val="B31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44" autoAdjust="0"/>
  </p:normalViewPr>
  <p:slideViewPr>
    <p:cSldViewPr>
      <p:cViewPr>
        <p:scale>
          <a:sx n="75" d="100"/>
          <a:sy n="75" d="100"/>
        </p:scale>
        <p:origin x="1666" y="187"/>
      </p:cViewPr>
      <p:guideLst>
        <p:guide orient="horz" pos="1577"/>
        <p:guide pos="-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rschfs1x\userRS\F-J\jdc358_RS\Documents\aaaaLCOT\Resilience%20Threshold%20Analysis%20201704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FCS Resilience: </a:t>
            </a:r>
            <a:br>
              <a:rPr lang="en-US" sz="1800" b="0" i="0" baseline="0">
                <a:effectLst/>
              </a:rPr>
            </a:br>
            <a:r>
              <a:rPr lang="en-US" sz="1600" b="0" i="0" baseline="0">
                <a:effectLst/>
              </a:rPr>
              <a:t>Asset Coefficients by Zone &amp; Threshold</a:t>
            </a:r>
            <a:endParaRPr lang="en-US" sz="1600">
              <a:effectLst/>
            </a:endParaRPr>
          </a:p>
        </c:rich>
      </c:tx>
      <c:layout/>
      <c:overlay val="0"/>
      <c:spPr>
        <a:noFill/>
        <a:ln>
          <a:noFill/>
        </a:ln>
        <a:effectLst/>
      </c:spPr>
    </c:title>
    <c:autoTitleDeleted val="0"/>
    <c:plotArea>
      <c:layout/>
      <c:lineChart>
        <c:grouping val="standard"/>
        <c:varyColors val="0"/>
        <c:ser>
          <c:idx val="0"/>
          <c:order val="0"/>
          <c:tx>
            <c:v>TLU EP</c:v>
          </c:tx>
          <c:spPr>
            <a:ln w="28575" cap="rnd">
              <a:solidFill>
                <a:schemeClr val="accent1"/>
              </a:solidFill>
              <a:round/>
            </a:ln>
            <a:effectLst/>
          </c:spPr>
          <c:marker>
            <c:symbol val="none"/>
          </c:marker>
          <c:cat>
            <c:numRef>
              <c:f>FCS!$Q$47:$AE$47</c:f>
              <c:numCache>
                <c:formatCode>General</c:formatCode>
                <c:ptCount val="15"/>
                <c:pt idx="0">
                  <c:v>16</c:v>
                </c:pt>
                <c:pt idx="1">
                  <c:v>18</c:v>
                </c:pt>
                <c:pt idx="2">
                  <c:v>20</c:v>
                </c:pt>
                <c:pt idx="3">
                  <c:v>22</c:v>
                </c:pt>
                <c:pt idx="4">
                  <c:v>24</c:v>
                </c:pt>
                <c:pt idx="5">
                  <c:v>26</c:v>
                </c:pt>
                <c:pt idx="6">
                  <c:v>28</c:v>
                </c:pt>
                <c:pt idx="7">
                  <c:v>30</c:v>
                </c:pt>
                <c:pt idx="8">
                  <c:v>32</c:v>
                </c:pt>
                <c:pt idx="9">
                  <c:v>34</c:v>
                </c:pt>
                <c:pt idx="10">
                  <c:v>36</c:v>
                </c:pt>
                <c:pt idx="11">
                  <c:v>38</c:v>
                </c:pt>
                <c:pt idx="12">
                  <c:v>40</c:v>
                </c:pt>
                <c:pt idx="13">
                  <c:v>42</c:v>
                </c:pt>
                <c:pt idx="14">
                  <c:v>44</c:v>
                </c:pt>
              </c:numCache>
            </c:numRef>
          </c:cat>
          <c:val>
            <c:numRef>
              <c:f>FCS!$Q$59:$AE$59</c:f>
              <c:numCache>
                <c:formatCode>General</c:formatCode>
                <c:ptCount val="15"/>
                <c:pt idx="0">
                  <c:v>2.06E-2</c:v>
                </c:pt>
                <c:pt idx="1">
                  <c:v>3.2399999999999998E-2</c:v>
                </c:pt>
                <c:pt idx="2">
                  <c:v>4.5199999999999997E-2</c:v>
                </c:pt>
                <c:pt idx="3">
                  <c:v>5.6599999999999998E-2</c:v>
                </c:pt>
                <c:pt idx="4">
                  <c:v>6.4399999999999999E-2</c:v>
                </c:pt>
                <c:pt idx="5">
                  <c:v>6.7400000000000002E-2</c:v>
                </c:pt>
                <c:pt idx="6">
                  <c:v>6.5799999999999997E-2</c:v>
                </c:pt>
                <c:pt idx="7">
                  <c:v>6.0600000000000001E-2</c:v>
                </c:pt>
                <c:pt idx="8">
                  <c:v>5.3100000000000001E-2</c:v>
                </c:pt>
                <c:pt idx="9">
                  <c:v>4.4900000000000002E-2</c:v>
                </c:pt>
                <c:pt idx="10">
                  <c:v>3.6700000000000003E-2</c:v>
                </c:pt>
                <c:pt idx="11">
                  <c:v>2.92E-2</c:v>
                </c:pt>
                <c:pt idx="12">
                  <c:v>2.2700000000000001E-2</c:v>
                </c:pt>
                <c:pt idx="13">
                  <c:v>1.72E-2</c:v>
                </c:pt>
                <c:pt idx="14">
                  <c:v>1.2800000000000001E-2</c:v>
                </c:pt>
              </c:numCache>
            </c:numRef>
          </c:val>
          <c:smooth val="0"/>
          <c:extLst>
            <c:ext xmlns:c16="http://schemas.microsoft.com/office/drawing/2014/chart" uri="{C3380CC4-5D6E-409C-BE32-E72D297353CC}">
              <c16:uniqueId val="{00000000-00AF-4851-B421-8141370C787B}"/>
            </c:ext>
          </c:extLst>
        </c:ser>
        <c:ser>
          <c:idx val="1"/>
          <c:order val="1"/>
          <c:tx>
            <c:v>Land EP</c:v>
          </c:tx>
          <c:spPr>
            <a:ln w="28575" cap="rnd">
              <a:solidFill>
                <a:srgbClr val="FF6600"/>
              </a:solidFill>
              <a:round/>
            </a:ln>
            <a:effectLst/>
          </c:spPr>
          <c:marker>
            <c:symbol val="none"/>
          </c:marker>
          <c:cat>
            <c:numRef>
              <c:f>FCS!$Q$47:$AE$47</c:f>
              <c:numCache>
                <c:formatCode>General</c:formatCode>
                <c:ptCount val="15"/>
                <c:pt idx="0">
                  <c:v>16</c:v>
                </c:pt>
                <c:pt idx="1">
                  <c:v>18</c:v>
                </c:pt>
                <c:pt idx="2">
                  <c:v>20</c:v>
                </c:pt>
                <c:pt idx="3">
                  <c:v>22</c:v>
                </c:pt>
                <c:pt idx="4">
                  <c:v>24</c:v>
                </c:pt>
                <c:pt idx="5">
                  <c:v>26</c:v>
                </c:pt>
                <c:pt idx="6">
                  <c:v>28</c:v>
                </c:pt>
                <c:pt idx="7">
                  <c:v>30</c:v>
                </c:pt>
                <c:pt idx="8">
                  <c:v>32</c:v>
                </c:pt>
                <c:pt idx="9">
                  <c:v>34</c:v>
                </c:pt>
                <c:pt idx="10">
                  <c:v>36</c:v>
                </c:pt>
                <c:pt idx="11">
                  <c:v>38</c:v>
                </c:pt>
                <c:pt idx="12">
                  <c:v>40</c:v>
                </c:pt>
                <c:pt idx="13">
                  <c:v>42</c:v>
                </c:pt>
                <c:pt idx="14">
                  <c:v>44</c:v>
                </c:pt>
              </c:numCache>
            </c:numRef>
          </c:cat>
          <c:val>
            <c:numRef>
              <c:f>FCS!$Q$60:$AE$60</c:f>
              <c:numCache>
                <c:formatCode>General</c:formatCode>
                <c:ptCount val="15"/>
                <c:pt idx="0">
                  <c:v>3.46E-3</c:v>
                </c:pt>
                <c:pt idx="1">
                  <c:v>8.2699999999999996E-3</c:v>
                </c:pt>
                <c:pt idx="2">
                  <c:v>1.55E-2</c:v>
                </c:pt>
                <c:pt idx="3">
                  <c:v>2.4400000000000002E-2</c:v>
                </c:pt>
                <c:pt idx="4">
                  <c:v>3.32E-2</c:v>
                </c:pt>
                <c:pt idx="5">
                  <c:v>4.02E-2</c:v>
                </c:pt>
                <c:pt idx="6">
                  <c:v>4.4400000000000002E-2</c:v>
                </c:pt>
                <c:pt idx="7">
                  <c:v>4.5499999999999999E-2</c:v>
                </c:pt>
                <c:pt idx="8">
                  <c:v>4.3900000000000002E-2</c:v>
                </c:pt>
                <c:pt idx="9">
                  <c:v>4.0300000000000002E-2</c:v>
                </c:pt>
                <c:pt idx="10">
                  <c:v>3.56E-2</c:v>
                </c:pt>
                <c:pt idx="11">
                  <c:v>3.0300000000000001E-2</c:v>
                </c:pt>
                <c:pt idx="12">
                  <c:v>2.5000000000000001E-2</c:v>
                </c:pt>
                <c:pt idx="13">
                  <c:v>2.01E-2</c:v>
                </c:pt>
                <c:pt idx="14">
                  <c:v>1.5699999999999999E-2</c:v>
                </c:pt>
              </c:numCache>
            </c:numRef>
          </c:val>
          <c:smooth val="0"/>
          <c:extLst>
            <c:ext xmlns:c16="http://schemas.microsoft.com/office/drawing/2014/chart" uri="{C3380CC4-5D6E-409C-BE32-E72D297353CC}">
              <c16:uniqueId val="{00000001-00AF-4851-B421-8141370C787B}"/>
            </c:ext>
          </c:extLst>
        </c:ser>
        <c:ser>
          <c:idx val="4"/>
          <c:order val="2"/>
          <c:tx>
            <c:v>Water EP</c:v>
          </c:tx>
          <c:spPr>
            <a:ln w="28575" cap="rnd">
              <a:solidFill>
                <a:schemeClr val="accent6"/>
              </a:solidFill>
              <a:round/>
            </a:ln>
            <a:effectLst/>
          </c:spPr>
          <c:marker>
            <c:symbol val="none"/>
          </c:marker>
          <c:cat>
            <c:numRef>
              <c:f>FCS!$Q$47:$AE$47</c:f>
              <c:numCache>
                <c:formatCode>General</c:formatCode>
                <c:ptCount val="15"/>
                <c:pt idx="0">
                  <c:v>16</c:v>
                </c:pt>
                <c:pt idx="1">
                  <c:v>18</c:v>
                </c:pt>
                <c:pt idx="2">
                  <c:v>20</c:v>
                </c:pt>
                <c:pt idx="3">
                  <c:v>22</c:v>
                </c:pt>
                <c:pt idx="4">
                  <c:v>24</c:v>
                </c:pt>
                <c:pt idx="5">
                  <c:v>26</c:v>
                </c:pt>
                <c:pt idx="6">
                  <c:v>28</c:v>
                </c:pt>
                <c:pt idx="7">
                  <c:v>30</c:v>
                </c:pt>
                <c:pt idx="8">
                  <c:v>32</c:v>
                </c:pt>
                <c:pt idx="9">
                  <c:v>34</c:v>
                </c:pt>
                <c:pt idx="10">
                  <c:v>36</c:v>
                </c:pt>
                <c:pt idx="11">
                  <c:v>38</c:v>
                </c:pt>
                <c:pt idx="12">
                  <c:v>40</c:v>
                </c:pt>
                <c:pt idx="13">
                  <c:v>42</c:v>
                </c:pt>
                <c:pt idx="14">
                  <c:v>44</c:v>
                </c:pt>
              </c:numCache>
            </c:numRef>
          </c:cat>
          <c:val>
            <c:numRef>
              <c:f>FCS!$Q$63:$AE$63</c:f>
              <c:numCache>
                <c:formatCode>General</c:formatCode>
                <c:ptCount val="15"/>
                <c:pt idx="0">
                  <c:v>5.5999999999999999E-3</c:v>
                </c:pt>
                <c:pt idx="1">
                  <c:v>7.0299999999999998E-3</c:v>
                </c:pt>
                <c:pt idx="2">
                  <c:v>7.3099999999999997E-3</c:v>
                </c:pt>
                <c:pt idx="3">
                  <c:v>5.9300000000000004E-3</c:v>
                </c:pt>
                <c:pt idx="4">
                  <c:v>3.0100000000000001E-3</c:v>
                </c:pt>
                <c:pt idx="5">
                  <c:v>-6.7699999999999998E-4</c:v>
                </c:pt>
                <c:pt idx="6">
                  <c:v>-4.1700000000000001E-3</c:v>
                </c:pt>
                <c:pt idx="7">
                  <c:v>-6.7999999999999996E-3</c:v>
                </c:pt>
                <c:pt idx="8">
                  <c:v>-8.3499999999999998E-3</c:v>
                </c:pt>
                <c:pt idx="9">
                  <c:v>-8.9499999999999996E-3</c:v>
                </c:pt>
                <c:pt idx="10">
                  <c:v>-8.8100000000000001E-3</c:v>
                </c:pt>
                <c:pt idx="11">
                  <c:v>-8.1399999999999997E-3</c:v>
                </c:pt>
                <c:pt idx="12">
                  <c:v>-7.1399999999999996E-3</c:v>
                </c:pt>
                <c:pt idx="13">
                  <c:v>-5.9800000000000001E-3</c:v>
                </c:pt>
                <c:pt idx="14">
                  <c:v>-4.79E-3</c:v>
                </c:pt>
              </c:numCache>
            </c:numRef>
          </c:val>
          <c:smooth val="0"/>
          <c:extLst>
            <c:ext xmlns:c16="http://schemas.microsoft.com/office/drawing/2014/chart" uri="{C3380CC4-5D6E-409C-BE32-E72D297353CC}">
              <c16:uniqueId val="{00000002-00AF-4851-B421-8141370C787B}"/>
            </c:ext>
          </c:extLst>
        </c:ser>
        <c:ser>
          <c:idx val="2"/>
          <c:order val="3"/>
          <c:tx>
            <c:v>TLU MT</c:v>
          </c:tx>
          <c:spPr>
            <a:ln w="28575" cap="rnd">
              <a:solidFill>
                <a:schemeClr val="accent1"/>
              </a:solidFill>
              <a:prstDash val="dash"/>
              <a:round/>
            </a:ln>
            <a:effectLst/>
          </c:spPr>
          <c:marker>
            <c:symbol val="none"/>
          </c:marker>
          <c:val>
            <c:numRef>
              <c:f>FCS!$AF$59:$AT$59</c:f>
              <c:numCache>
                <c:formatCode>General</c:formatCode>
                <c:ptCount val="15"/>
                <c:pt idx="0">
                  <c:v>7.7999999999999999E-4</c:v>
                </c:pt>
                <c:pt idx="1">
                  <c:v>1.7799999999999999E-3</c:v>
                </c:pt>
                <c:pt idx="2">
                  <c:v>3.6099999999999999E-3</c:v>
                </c:pt>
                <c:pt idx="3">
                  <c:v>6.7499999999999999E-3</c:v>
                </c:pt>
                <c:pt idx="4">
                  <c:v>1.18E-2</c:v>
                </c:pt>
                <c:pt idx="5">
                  <c:v>1.9099999999999999E-2</c:v>
                </c:pt>
                <c:pt idx="6">
                  <c:v>2.8400000000000002E-2</c:v>
                </c:pt>
                <c:pt idx="7">
                  <c:v>3.8800000000000001E-2</c:v>
                </c:pt>
                <c:pt idx="8">
                  <c:v>4.8800000000000003E-2</c:v>
                </c:pt>
                <c:pt idx="9">
                  <c:v>5.7099999999999998E-2</c:v>
                </c:pt>
                <c:pt idx="10">
                  <c:v>6.25E-2</c:v>
                </c:pt>
                <c:pt idx="11">
                  <c:v>6.4600000000000005E-2</c:v>
                </c:pt>
                <c:pt idx="12">
                  <c:v>6.3299999999999995E-2</c:v>
                </c:pt>
                <c:pt idx="13">
                  <c:v>5.9400000000000001E-2</c:v>
                </c:pt>
                <c:pt idx="14">
                  <c:v>5.3499999999999999E-2</c:v>
                </c:pt>
              </c:numCache>
            </c:numRef>
          </c:val>
          <c:smooth val="0"/>
          <c:extLst>
            <c:ext xmlns:c16="http://schemas.microsoft.com/office/drawing/2014/chart" uri="{C3380CC4-5D6E-409C-BE32-E72D297353CC}">
              <c16:uniqueId val="{00000003-00AF-4851-B421-8141370C787B}"/>
            </c:ext>
          </c:extLst>
        </c:ser>
        <c:ser>
          <c:idx val="3"/>
          <c:order val="4"/>
          <c:tx>
            <c:v>Land MT</c:v>
          </c:tx>
          <c:spPr>
            <a:ln w="28575" cap="rnd">
              <a:solidFill>
                <a:srgbClr val="FF6600"/>
              </a:solidFill>
              <a:prstDash val="dash"/>
              <a:round/>
            </a:ln>
            <a:effectLst/>
          </c:spPr>
          <c:marker>
            <c:symbol val="none"/>
          </c:marker>
          <c:val>
            <c:numRef>
              <c:f>FCS!$AF$60:$AT$60</c:f>
              <c:numCache>
                <c:formatCode>General</c:formatCode>
                <c:ptCount val="15"/>
                <c:pt idx="0">
                  <c:v>-3.6400000000000001E-4</c:v>
                </c:pt>
                <c:pt idx="1">
                  <c:v>-7.0500000000000001E-4</c:v>
                </c:pt>
                <c:pt idx="2">
                  <c:v>-1.07E-3</c:v>
                </c:pt>
                <c:pt idx="3">
                  <c:v>-9.810000000000001E-4</c:v>
                </c:pt>
                <c:pt idx="4">
                  <c:v>4.1899999999999999E-4</c:v>
                </c:pt>
                <c:pt idx="5">
                  <c:v>3.9899999999999996E-3</c:v>
                </c:pt>
                <c:pt idx="6">
                  <c:v>0.01</c:v>
                </c:pt>
                <c:pt idx="7">
                  <c:v>1.8100000000000002E-2</c:v>
                </c:pt>
                <c:pt idx="8">
                  <c:v>2.7199999999999998E-2</c:v>
                </c:pt>
                <c:pt idx="9">
                  <c:v>3.5999999999999997E-2</c:v>
                </c:pt>
                <c:pt idx="10">
                  <c:v>4.3400000000000001E-2</c:v>
                </c:pt>
                <c:pt idx="11">
                  <c:v>4.8500000000000001E-2</c:v>
                </c:pt>
                <c:pt idx="12">
                  <c:v>5.0900000000000001E-2</c:v>
                </c:pt>
                <c:pt idx="13">
                  <c:v>5.0700000000000002E-2</c:v>
                </c:pt>
                <c:pt idx="14">
                  <c:v>4.8300000000000003E-2</c:v>
                </c:pt>
              </c:numCache>
            </c:numRef>
          </c:val>
          <c:smooth val="0"/>
          <c:extLst>
            <c:ext xmlns:c16="http://schemas.microsoft.com/office/drawing/2014/chart" uri="{C3380CC4-5D6E-409C-BE32-E72D297353CC}">
              <c16:uniqueId val="{00000004-00AF-4851-B421-8141370C787B}"/>
            </c:ext>
          </c:extLst>
        </c:ser>
        <c:ser>
          <c:idx val="5"/>
          <c:order val="5"/>
          <c:tx>
            <c:v>Water MT</c:v>
          </c:tx>
          <c:spPr>
            <a:ln w="28575" cap="rnd">
              <a:solidFill>
                <a:schemeClr val="accent6"/>
              </a:solidFill>
              <a:prstDash val="dash"/>
              <a:round/>
            </a:ln>
            <a:effectLst/>
          </c:spPr>
          <c:marker>
            <c:symbol val="none"/>
          </c:marker>
          <c:val>
            <c:numRef>
              <c:f>FCS!$AF$63:$AT$63</c:f>
              <c:numCache>
                <c:formatCode>General</c:formatCode>
                <c:ptCount val="15"/>
                <c:pt idx="0">
                  <c:v>3.5100000000000002E-4</c:v>
                </c:pt>
                <c:pt idx="1">
                  <c:v>7.7200000000000001E-4</c:v>
                </c:pt>
                <c:pt idx="2">
                  <c:v>1.5100000000000001E-3</c:v>
                </c:pt>
                <c:pt idx="3">
                  <c:v>2.5999999999999999E-3</c:v>
                </c:pt>
                <c:pt idx="4">
                  <c:v>3.9500000000000004E-3</c:v>
                </c:pt>
                <c:pt idx="5">
                  <c:v>5.2900000000000004E-3</c:v>
                </c:pt>
                <c:pt idx="6">
                  <c:v>6.2199999999999998E-3</c:v>
                </c:pt>
                <c:pt idx="7">
                  <c:v>6.3299999999999997E-3</c:v>
                </c:pt>
                <c:pt idx="8">
                  <c:v>5.3299999999999997E-3</c:v>
                </c:pt>
                <c:pt idx="9">
                  <c:v>3.2399999999999998E-3</c:v>
                </c:pt>
                <c:pt idx="10">
                  <c:v>3.4000000000000002E-4</c:v>
                </c:pt>
                <c:pt idx="11">
                  <c:v>-2.8800000000000002E-3</c:v>
                </c:pt>
                <c:pt idx="12">
                  <c:v>-5.9699999999999996E-3</c:v>
                </c:pt>
                <c:pt idx="13">
                  <c:v>-8.5699999999999995E-3</c:v>
                </c:pt>
                <c:pt idx="14">
                  <c:v>-1.0500000000000001E-2</c:v>
                </c:pt>
              </c:numCache>
            </c:numRef>
          </c:val>
          <c:smooth val="0"/>
          <c:extLst>
            <c:ext xmlns:c16="http://schemas.microsoft.com/office/drawing/2014/chart" uri="{C3380CC4-5D6E-409C-BE32-E72D297353CC}">
              <c16:uniqueId val="{00000005-00AF-4851-B421-8141370C787B}"/>
            </c:ext>
          </c:extLst>
        </c:ser>
        <c:dLbls>
          <c:showLegendKey val="0"/>
          <c:showVal val="0"/>
          <c:showCatName val="0"/>
          <c:showSerName val="0"/>
          <c:showPercent val="0"/>
          <c:showBubbleSize val="0"/>
        </c:dLbls>
        <c:smooth val="0"/>
        <c:axId val="250248704"/>
        <c:axId val="384159856"/>
      </c:lineChart>
      <c:catAx>
        <c:axId val="25024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159856"/>
        <c:crosses val="autoZero"/>
        <c:auto val="1"/>
        <c:lblAlgn val="ctr"/>
        <c:lblOffset val="100"/>
        <c:noMultiLvlLbl val="0"/>
      </c:catAx>
      <c:valAx>
        <c:axId val="38415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248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D2B3636-2FD7-4616-9810-556BAA5F2AC3}" type="datetime1">
              <a:rPr lang="en-US" altLang="en-US"/>
              <a:pPr>
                <a:defRPr/>
              </a:pPr>
              <a:t>7/2/2017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7788776-C913-4E21-9A7F-6FD4FD4B2AB1}" type="slidenum">
              <a:rPr lang="en-US" altLang="en-US"/>
              <a:pPr>
                <a:defRPr/>
              </a:pPr>
              <a:t>‹#›</a:t>
            </a:fld>
            <a:endParaRPr lang="en-US" altLang="en-US"/>
          </a:p>
        </p:txBody>
      </p:sp>
    </p:spTree>
    <p:extLst>
      <p:ext uri="{BB962C8B-B14F-4D97-AF65-F5344CB8AC3E}">
        <p14:creationId xmlns:p14="http://schemas.microsoft.com/office/powerpoint/2010/main" val="378352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1C0451-DACC-4BA4-A998-BD643C22AA65}" type="slidenum">
              <a:rPr lang="en-US" altLang="en-US"/>
              <a:pPr>
                <a:defRPr/>
              </a:pPr>
              <a:t>‹#›</a:t>
            </a:fld>
            <a:endParaRPr lang="en-US" altLang="en-US"/>
          </a:p>
        </p:txBody>
      </p:sp>
    </p:spTree>
    <p:extLst>
      <p:ext uri="{BB962C8B-B14F-4D97-AF65-F5344CB8AC3E}">
        <p14:creationId xmlns:p14="http://schemas.microsoft.com/office/powerpoint/2010/main" val="4150268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1</a:t>
            </a:fld>
            <a:endParaRPr lang="en-US"/>
          </a:p>
        </p:txBody>
      </p:sp>
    </p:spTree>
    <p:extLst>
      <p:ext uri="{BB962C8B-B14F-4D97-AF65-F5344CB8AC3E}">
        <p14:creationId xmlns:p14="http://schemas.microsoft.com/office/powerpoint/2010/main" val="165579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51274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5</a:t>
            </a:fld>
            <a:endParaRPr lang="en-US"/>
          </a:p>
        </p:txBody>
      </p:sp>
    </p:spTree>
    <p:extLst>
      <p:ext uri="{BB962C8B-B14F-4D97-AF65-F5344CB8AC3E}">
        <p14:creationId xmlns:p14="http://schemas.microsoft.com/office/powerpoint/2010/main" val="212166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6</a:t>
            </a:fld>
            <a:endParaRPr lang="en-US"/>
          </a:p>
        </p:txBody>
      </p:sp>
    </p:spTree>
    <p:extLst>
      <p:ext uri="{BB962C8B-B14F-4D97-AF65-F5344CB8AC3E}">
        <p14:creationId xmlns:p14="http://schemas.microsoft.com/office/powerpoint/2010/main" val="318846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7</a:t>
            </a:fld>
            <a:endParaRPr lang="en-US"/>
          </a:p>
        </p:txBody>
      </p:sp>
    </p:spTree>
    <p:extLst>
      <p:ext uri="{BB962C8B-B14F-4D97-AF65-F5344CB8AC3E}">
        <p14:creationId xmlns:p14="http://schemas.microsoft.com/office/powerpoint/2010/main" val="55639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8</a:t>
            </a:fld>
            <a:endParaRPr lang="en-US"/>
          </a:p>
        </p:txBody>
      </p:sp>
    </p:spTree>
    <p:extLst>
      <p:ext uri="{BB962C8B-B14F-4D97-AF65-F5344CB8AC3E}">
        <p14:creationId xmlns:p14="http://schemas.microsoft.com/office/powerpoint/2010/main" val="381131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11</a:t>
            </a:fld>
            <a:endParaRPr lang="en-US"/>
          </a:p>
        </p:txBody>
      </p:sp>
    </p:spTree>
    <p:extLst>
      <p:ext uri="{BB962C8B-B14F-4D97-AF65-F5344CB8AC3E}">
        <p14:creationId xmlns:p14="http://schemas.microsoft.com/office/powerpoint/2010/main" val="498123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564DD-9844-41B0-A119-48FCDFE01D3A}" type="slidenum">
              <a:rPr lang="en-US" altLang="en-US"/>
              <a:pPr>
                <a:defRPr/>
              </a:pPr>
              <a:t>‹#›</a:t>
            </a:fld>
            <a:endParaRPr lang="en-US" altLang="en-US"/>
          </a:p>
        </p:txBody>
      </p:sp>
      <p:grpSp>
        <p:nvGrpSpPr>
          <p:cNvPr id="7" name="Group 6"/>
          <p:cNvGrpSpPr/>
          <p:nvPr userDrawn="1"/>
        </p:nvGrpSpPr>
        <p:grpSpPr>
          <a:xfrm>
            <a:off x="0" y="0"/>
            <a:ext cx="9144000" cy="943895"/>
            <a:chOff x="-3175" y="5914103"/>
            <a:chExt cx="9144000" cy="943895"/>
          </a:xfrm>
        </p:grpSpPr>
        <p:sp>
          <p:nvSpPr>
            <p:cNvPr id="8" name="Rectangle 7"/>
            <p:cNvSpPr/>
            <p:nvPr userDrawn="1"/>
          </p:nvSpPr>
          <p:spPr>
            <a:xfrm>
              <a:off x="-3175" y="5914103"/>
              <a:ext cx="9144000" cy="943895"/>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 t="42305"/>
            <a:stretch/>
          </p:blipFill>
          <p:spPr>
            <a:xfrm>
              <a:off x="202379" y="6046836"/>
              <a:ext cx="4500003" cy="675819"/>
            </a:xfrm>
            <a:prstGeom prst="rect">
              <a:avLst/>
            </a:prstGeom>
          </p:spPr>
        </p:pic>
      </p:grpSp>
    </p:spTree>
    <p:extLst>
      <p:ext uri="{BB962C8B-B14F-4D97-AF65-F5344CB8AC3E}">
        <p14:creationId xmlns:p14="http://schemas.microsoft.com/office/powerpoint/2010/main" val="558989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57C3F-E553-40D7-B80C-ABC5426F6E50}" type="slidenum">
              <a:rPr lang="en-US" altLang="en-US"/>
              <a:pPr>
                <a:defRPr/>
              </a:pPr>
              <a:t>‹#›</a:t>
            </a:fld>
            <a:endParaRPr lang="en-US" altLang="en-US"/>
          </a:p>
        </p:txBody>
      </p:sp>
    </p:spTree>
    <p:extLst>
      <p:ext uri="{BB962C8B-B14F-4D97-AF65-F5344CB8AC3E}">
        <p14:creationId xmlns:p14="http://schemas.microsoft.com/office/powerpoint/2010/main" val="329936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B9983B-E5E0-4A77-A6C0-45A3D738F037}" type="slidenum">
              <a:rPr lang="en-US" altLang="en-US"/>
              <a:pPr>
                <a:defRPr/>
              </a:pPr>
              <a:t>‹#›</a:t>
            </a:fld>
            <a:endParaRPr lang="en-US" altLang="en-US"/>
          </a:p>
        </p:txBody>
      </p:sp>
    </p:spTree>
    <p:extLst>
      <p:ext uri="{BB962C8B-B14F-4D97-AF65-F5344CB8AC3E}">
        <p14:creationId xmlns:p14="http://schemas.microsoft.com/office/powerpoint/2010/main" val="344931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26F316-45BB-4EE7-9145-D5BC43F822CC}" type="slidenum">
              <a:rPr lang="en-US" altLang="en-US"/>
              <a:pPr>
                <a:defRPr/>
              </a:pPr>
              <a:t>‹#›</a:t>
            </a:fld>
            <a:endParaRPr lang="en-US" altLang="en-US"/>
          </a:p>
        </p:txBody>
      </p:sp>
      <p:grpSp>
        <p:nvGrpSpPr>
          <p:cNvPr id="7" name="Group 6"/>
          <p:cNvGrpSpPr/>
          <p:nvPr userDrawn="1"/>
        </p:nvGrpSpPr>
        <p:grpSpPr>
          <a:xfrm>
            <a:off x="0" y="0"/>
            <a:ext cx="9144000" cy="943895"/>
            <a:chOff x="-3175" y="5914103"/>
            <a:chExt cx="9144000" cy="943895"/>
          </a:xfrm>
        </p:grpSpPr>
        <p:sp>
          <p:nvSpPr>
            <p:cNvPr id="8" name="Rectangle 7"/>
            <p:cNvSpPr/>
            <p:nvPr userDrawn="1"/>
          </p:nvSpPr>
          <p:spPr>
            <a:xfrm>
              <a:off x="-3175" y="5914103"/>
              <a:ext cx="9144000" cy="943895"/>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 t="42305"/>
            <a:stretch/>
          </p:blipFill>
          <p:spPr>
            <a:xfrm>
              <a:off x="202379" y="6046836"/>
              <a:ext cx="4500003" cy="675819"/>
            </a:xfrm>
            <a:prstGeom prst="rect">
              <a:avLst/>
            </a:prstGeom>
          </p:spPr>
        </p:pic>
      </p:grpSp>
    </p:spTree>
    <p:extLst>
      <p:ext uri="{BB962C8B-B14F-4D97-AF65-F5344CB8AC3E}">
        <p14:creationId xmlns:p14="http://schemas.microsoft.com/office/powerpoint/2010/main" val="2027201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3F46A2-2F46-4ADA-93C0-47410199477C}" type="slidenum">
              <a:rPr lang="en-US" altLang="en-US"/>
              <a:pPr>
                <a:defRPr/>
              </a:pPr>
              <a:t>‹#›</a:t>
            </a:fld>
            <a:endParaRPr lang="en-US" altLang="en-US"/>
          </a:p>
        </p:txBody>
      </p:sp>
    </p:spTree>
    <p:extLst>
      <p:ext uri="{BB962C8B-B14F-4D97-AF65-F5344CB8AC3E}">
        <p14:creationId xmlns:p14="http://schemas.microsoft.com/office/powerpoint/2010/main" val="287439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A00E6D-50B2-43C4-921C-6524BFC4AC1D}" type="slidenum">
              <a:rPr lang="en-US" altLang="en-US"/>
              <a:pPr>
                <a:defRPr/>
              </a:pPr>
              <a:t>‹#›</a:t>
            </a:fld>
            <a:endParaRPr lang="en-US" altLang="en-US"/>
          </a:p>
        </p:txBody>
      </p:sp>
    </p:spTree>
    <p:extLst>
      <p:ext uri="{BB962C8B-B14F-4D97-AF65-F5344CB8AC3E}">
        <p14:creationId xmlns:p14="http://schemas.microsoft.com/office/powerpoint/2010/main" val="314857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7CE7A9-35C7-4A04-89BC-66747869B85C}" type="slidenum">
              <a:rPr lang="en-US" altLang="en-US"/>
              <a:pPr>
                <a:defRPr/>
              </a:pPr>
              <a:t>‹#›</a:t>
            </a:fld>
            <a:endParaRPr lang="en-US" altLang="en-US"/>
          </a:p>
        </p:txBody>
      </p:sp>
    </p:spTree>
    <p:extLst>
      <p:ext uri="{BB962C8B-B14F-4D97-AF65-F5344CB8AC3E}">
        <p14:creationId xmlns:p14="http://schemas.microsoft.com/office/powerpoint/2010/main" val="196456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01023C-F8AA-410F-BC65-99093183833C}" type="slidenum">
              <a:rPr lang="en-US" altLang="en-US"/>
              <a:pPr>
                <a:defRPr/>
              </a:pPr>
              <a:t>‹#›</a:t>
            </a:fld>
            <a:endParaRPr lang="en-US" altLang="en-US"/>
          </a:p>
        </p:txBody>
      </p:sp>
    </p:spTree>
    <p:extLst>
      <p:ext uri="{BB962C8B-B14F-4D97-AF65-F5344CB8AC3E}">
        <p14:creationId xmlns:p14="http://schemas.microsoft.com/office/powerpoint/2010/main" val="258006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629E85-460A-4762-ADE7-802C8EFBC837}" type="slidenum">
              <a:rPr lang="en-US" altLang="en-US"/>
              <a:pPr>
                <a:defRPr/>
              </a:pPr>
              <a:t>‹#›</a:t>
            </a:fld>
            <a:endParaRPr lang="en-US" altLang="en-US"/>
          </a:p>
        </p:txBody>
      </p:sp>
      <p:grpSp>
        <p:nvGrpSpPr>
          <p:cNvPr id="5" name="Group 4"/>
          <p:cNvGrpSpPr/>
          <p:nvPr userDrawn="1"/>
        </p:nvGrpSpPr>
        <p:grpSpPr>
          <a:xfrm>
            <a:off x="0" y="0"/>
            <a:ext cx="9144000" cy="943895"/>
            <a:chOff x="-3175" y="5914103"/>
            <a:chExt cx="9144000" cy="943895"/>
          </a:xfrm>
        </p:grpSpPr>
        <p:sp>
          <p:nvSpPr>
            <p:cNvPr id="6" name="Rectangle 5"/>
            <p:cNvSpPr/>
            <p:nvPr userDrawn="1"/>
          </p:nvSpPr>
          <p:spPr>
            <a:xfrm>
              <a:off x="-3175" y="5914103"/>
              <a:ext cx="9144000" cy="943895"/>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 t="42305"/>
            <a:stretch/>
          </p:blipFill>
          <p:spPr>
            <a:xfrm>
              <a:off x="202379" y="6046836"/>
              <a:ext cx="4500003" cy="675819"/>
            </a:xfrm>
            <a:prstGeom prst="rect">
              <a:avLst/>
            </a:prstGeom>
          </p:spPr>
        </p:pic>
      </p:grpSp>
    </p:spTree>
    <p:extLst>
      <p:ext uri="{BB962C8B-B14F-4D97-AF65-F5344CB8AC3E}">
        <p14:creationId xmlns:p14="http://schemas.microsoft.com/office/powerpoint/2010/main" val="33995331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894A91-58CC-4BB7-B6B4-C3A5117D6F33}" type="slidenum">
              <a:rPr lang="en-US" altLang="en-US"/>
              <a:pPr>
                <a:defRPr/>
              </a:pPr>
              <a:t>‹#›</a:t>
            </a:fld>
            <a:endParaRPr lang="en-US" altLang="en-US"/>
          </a:p>
        </p:txBody>
      </p:sp>
    </p:spTree>
    <p:extLst>
      <p:ext uri="{BB962C8B-B14F-4D97-AF65-F5344CB8AC3E}">
        <p14:creationId xmlns:p14="http://schemas.microsoft.com/office/powerpoint/2010/main" val="250205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A0BCFA-35A2-4BEB-BA1F-0A8BF303990C}" type="slidenum">
              <a:rPr lang="en-US" altLang="en-US"/>
              <a:pPr>
                <a:defRPr/>
              </a:pPr>
              <a:t>‹#›</a:t>
            </a:fld>
            <a:endParaRPr lang="en-US" altLang="en-US"/>
          </a:p>
        </p:txBody>
      </p:sp>
    </p:spTree>
    <p:extLst>
      <p:ext uri="{BB962C8B-B14F-4D97-AF65-F5344CB8AC3E}">
        <p14:creationId xmlns:p14="http://schemas.microsoft.com/office/powerpoint/2010/main" val="62149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965EEDC-BCE1-4B8D-ACDF-FFC92B5ECB69}" type="slidenum">
              <a:rPr lang="en-US" altLang="en-US"/>
              <a:pPr>
                <a:defRPr/>
              </a:pPr>
              <a:t>‹#›</a:t>
            </a:fld>
            <a:endParaRPr lang="en-US" altLang="en-US"/>
          </a:p>
        </p:txBody>
      </p:sp>
      <p:pic>
        <p:nvPicPr>
          <p:cNvPr id="1031" name="Picture 10" descr="CHDSAEM_3line_pptslide2.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6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952500"/>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752600"/>
            <a:ext cx="8305800" cy="646331"/>
          </a:xfrm>
          <a:prstGeom prst="rect">
            <a:avLst/>
          </a:prstGeom>
          <a:noFill/>
        </p:spPr>
        <p:txBody>
          <a:bodyPr wrap="square" rtlCol="0">
            <a:spAutoFit/>
          </a:bodyPr>
          <a:lstStyle/>
          <a:p>
            <a:pPr algn="ctr"/>
            <a:r>
              <a:rPr lang="en-US" sz="3600" b="1" strike="dblStrike" dirty="0" smtClean="0">
                <a:latin typeface="Georgia" panose="02040502050405020303" pitchFamily="18" charset="0"/>
                <a:cs typeface="Arial" panose="020B0604020202020204" pitchFamily="34" charset="0"/>
              </a:rPr>
              <a:t>Measuring</a:t>
            </a:r>
            <a:r>
              <a:rPr lang="en-US" sz="3600" b="1" dirty="0" smtClean="0">
                <a:latin typeface="Georgia" panose="02040502050405020303" pitchFamily="18" charset="0"/>
                <a:cs typeface="Arial" panose="020B0604020202020204" pitchFamily="34" charset="0"/>
              </a:rPr>
              <a:t> Estimating Resilience</a:t>
            </a:r>
            <a:endParaRPr lang="en-US" sz="3600" dirty="0">
              <a:latin typeface="Georgia" panose="02040502050405020303" pitchFamily="18" charset="0"/>
            </a:endParaRPr>
          </a:p>
        </p:txBody>
      </p:sp>
      <p:sp>
        <p:nvSpPr>
          <p:cNvPr id="9" name="TextBox 8"/>
          <p:cNvSpPr txBox="1"/>
          <p:nvPr/>
        </p:nvSpPr>
        <p:spPr>
          <a:xfrm>
            <a:off x="533400" y="3124200"/>
            <a:ext cx="8077200" cy="3262432"/>
          </a:xfrm>
          <a:prstGeom prst="rect">
            <a:avLst/>
          </a:prstGeom>
          <a:noFill/>
        </p:spPr>
        <p:txBody>
          <a:bodyPr wrap="square" rtlCol="0">
            <a:spAutoFit/>
          </a:bodyPr>
          <a:lstStyle/>
          <a:p>
            <a:pPr marL="457200" indent="-457200" algn="ctr">
              <a:spcBef>
                <a:spcPts val="600"/>
              </a:spcBef>
              <a:spcAft>
                <a:spcPts val="600"/>
              </a:spcAft>
              <a:buFont typeface="Arial" panose="020B0604020202020204" pitchFamily="34" charset="0"/>
              <a:buChar char="•"/>
            </a:pPr>
            <a:endParaRPr lang="en-US" sz="2800" dirty="0" smtClean="0">
              <a:latin typeface="Georgia" pitchFamily="18" charset="0"/>
            </a:endParaRPr>
          </a:p>
          <a:p>
            <a:pPr algn="ctr">
              <a:spcBef>
                <a:spcPts val="0"/>
              </a:spcBef>
              <a:spcAft>
                <a:spcPts val="0"/>
              </a:spcAft>
            </a:pPr>
            <a:r>
              <a:rPr lang="en-US" sz="2800" dirty="0" smtClean="0">
                <a:latin typeface="Georgia" pitchFamily="18" charset="0"/>
              </a:rPr>
              <a:t>Chris </a:t>
            </a:r>
            <a:r>
              <a:rPr lang="en-US" sz="2800" dirty="0" smtClean="0">
                <a:latin typeface="Georgia" pitchFamily="18" charset="0"/>
              </a:rPr>
              <a:t>Barrett</a:t>
            </a:r>
            <a:endParaRPr lang="en-US" sz="2800" dirty="0" smtClean="0">
              <a:latin typeface="Georgia" pitchFamily="18" charset="0"/>
            </a:endParaRPr>
          </a:p>
          <a:p>
            <a:pPr algn="ctr">
              <a:spcBef>
                <a:spcPts val="0"/>
              </a:spcBef>
              <a:spcAft>
                <a:spcPts val="0"/>
              </a:spcAft>
            </a:pPr>
            <a:r>
              <a:rPr lang="en-US" sz="2800" dirty="0" smtClean="0">
                <a:latin typeface="Georgia" pitchFamily="18" charset="0"/>
              </a:rPr>
              <a:t>July 7, 2017</a:t>
            </a:r>
          </a:p>
          <a:p>
            <a:pPr algn="ctr">
              <a:spcBef>
                <a:spcPts val="0"/>
              </a:spcBef>
              <a:spcAft>
                <a:spcPts val="0"/>
              </a:spcAft>
            </a:pPr>
            <a:r>
              <a:rPr lang="en-US" sz="2800" dirty="0" smtClean="0">
                <a:latin typeface="Georgia" pitchFamily="18" charset="0"/>
              </a:rPr>
              <a:t>CGIAR Conference on</a:t>
            </a:r>
          </a:p>
          <a:p>
            <a:pPr algn="ctr">
              <a:spcBef>
                <a:spcPts val="0"/>
              </a:spcBef>
              <a:spcAft>
                <a:spcPts val="0"/>
              </a:spcAft>
            </a:pPr>
            <a:r>
              <a:rPr lang="en-US" sz="2800" dirty="0" smtClean="0">
                <a:latin typeface="Georgia" pitchFamily="18" charset="0"/>
              </a:rPr>
              <a:t>Impacts of International Agricultural Research</a:t>
            </a:r>
          </a:p>
          <a:p>
            <a:pPr algn="ctr">
              <a:spcBef>
                <a:spcPts val="0"/>
              </a:spcBef>
              <a:spcAft>
                <a:spcPts val="0"/>
              </a:spcAft>
            </a:pPr>
            <a:r>
              <a:rPr lang="en-US" sz="2800" dirty="0" smtClean="0">
                <a:latin typeface="Georgia" pitchFamily="18" charset="0"/>
              </a:rPr>
              <a:t>Nairobi, Kenya</a:t>
            </a:r>
            <a:endParaRPr lang="en-US" sz="2800" dirty="0" smtClean="0">
              <a:latin typeface="Georgia" pitchFamily="18" charset="0"/>
            </a:endParaRPr>
          </a:p>
          <a:p>
            <a:pPr marL="457200" indent="-457200">
              <a:spcBef>
                <a:spcPts val="600"/>
              </a:spcBef>
              <a:spcAft>
                <a:spcPts val="600"/>
              </a:spcAft>
              <a:buFont typeface="Arial" panose="020B0604020202020204" pitchFamily="34" charset="0"/>
              <a:buChar char="•"/>
            </a:pPr>
            <a:endParaRPr lang="en-US" sz="2800" dirty="0">
              <a:latin typeface="Georgia" pitchFamily="18" charset="0"/>
            </a:endParaRPr>
          </a:p>
        </p:txBody>
      </p:sp>
    </p:spTree>
    <p:extLst>
      <p:ext uri="{BB962C8B-B14F-4D97-AF65-F5344CB8AC3E}">
        <p14:creationId xmlns:p14="http://schemas.microsoft.com/office/powerpoint/2010/main" val="3130222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z="2800" dirty="0" smtClean="0">
                <a:latin typeface="Georgia"/>
                <a:cs typeface="Georgia"/>
              </a:rPr>
              <a:t>Extension: Food security &amp; resilience in </a:t>
            </a:r>
            <a:r>
              <a:rPr lang="en-US" sz="2800" dirty="0" err="1" smtClean="0">
                <a:latin typeface="Georgia"/>
                <a:cs typeface="Georgia"/>
              </a:rPr>
              <a:t>Tigray</a:t>
            </a:r>
            <a:r>
              <a:rPr lang="en-US" sz="2800" dirty="0" smtClean="0">
                <a:latin typeface="Georgia"/>
                <a:cs typeface="Georgia"/>
              </a:rPr>
              <a:t> </a:t>
            </a:r>
            <a:r>
              <a:rPr lang="en-US" sz="2400" dirty="0" smtClean="0">
                <a:latin typeface="Georgia"/>
                <a:cs typeface="Georgia"/>
              </a:rPr>
              <a:t>(Maxwell, </a:t>
            </a:r>
            <a:r>
              <a:rPr lang="en-US" sz="2400" dirty="0" err="1" smtClean="0">
                <a:latin typeface="Georgia"/>
                <a:cs typeface="Georgia"/>
              </a:rPr>
              <a:t>Vaitla</a:t>
            </a:r>
            <a:r>
              <a:rPr lang="en-US" sz="2400" dirty="0" smtClean="0">
                <a:latin typeface="Georgia"/>
                <a:cs typeface="Georgia"/>
              </a:rPr>
              <a:t>, </a:t>
            </a:r>
            <a:r>
              <a:rPr lang="en-US" sz="2400" dirty="0" err="1" smtClean="0">
                <a:latin typeface="Georgia"/>
                <a:cs typeface="Georgia"/>
              </a:rPr>
              <a:t>Cissé</a:t>
            </a:r>
            <a:r>
              <a:rPr lang="en-US" sz="2400" dirty="0" smtClean="0">
                <a:latin typeface="Georgia"/>
                <a:cs typeface="Georgia"/>
              </a:rPr>
              <a:t>, and Upton)</a:t>
            </a:r>
            <a:endParaRPr lang="en-US" sz="2400" dirty="0">
              <a:latin typeface="Georgia"/>
              <a:cs typeface="Georgia"/>
            </a:endParaRPr>
          </a:p>
        </p:txBody>
      </p:sp>
      <p:graphicFrame>
        <p:nvGraphicFramePr>
          <p:cNvPr id="9" name="Chart 8"/>
          <p:cNvGraphicFramePr/>
          <p:nvPr>
            <p:extLst>
              <p:ext uri="{D42A27DB-BD31-4B8C-83A1-F6EECF244321}">
                <p14:modId xmlns:p14="http://schemas.microsoft.com/office/powerpoint/2010/main" val="2672824890"/>
              </p:ext>
            </p:extLst>
          </p:nvPr>
        </p:nvGraphicFramePr>
        <p:xfrm>
          <a:off x="1143000" y="2209800"/>
          <a:ext cx="67818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5"/>
          <p:cNvSpPr txBox="1">
            <a:spLocks/>
          </p:cNvSpPr>
          <p:nvPr/>
        </p:nvSpPr>
        <p:spPr bwMode="auto">
          <a:xfrm>
            <a:off x="6136640" y="-266700"/>
            <a:ext cx="29718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Extensions to Food Security</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540456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561" y="1501"/>
            <a:ext cx="10284749" cy="6856499"/>
          </a:xfrm>
          <a:prstGeom prst="rect">
            <a:avLst/>
          </a:prstGeom>
        </p:spPr>
      </p:pic>
      <p:sp>
        <p:nvSpPr>
          <p:cNvPr id="2" name="Title 1"/>
          <p:cNvSpPr>
            <a:spLocks noGrp="1"/>
          </p:cNvSpPr>
          <p:nvPr>
            <p:ph type="title"/>
          </p:nvPr>
        </p:nvSpPr>
        <p:spPr>
          <a:xfrm>
            <a:off x="381000" y="1981200"/>
            <a:ext cx="8610600" cy="3962400"/>
          </a:xfrm>
        </p:spPr>
        <p:txBody>
          <a:bodyPr anchor="t"/>
          <a:lstStyle/>
          <a:p>
            <a:pPr algn="l">
              <a:tabLst>
                <a:tab pos="465138" algn="l"/>
              </a:tabLst>
            </a:pPr>
            <a:r>
              <a:rPr lang="en-US" sz="2400" dirty="0" smtClean="0">
                <a:solidFill>
                  <a:schemeClr val="bg1"/>
                </a:solidFill>
                <a:latin typeface="Georgia" panose="02040502050405020303" pitchFamily="18" charset="0"/>
                <a:cs typeface="Arial" panose="020B0604020202020204" pitchFamily="34" charset="0"/>
              </a:rPr>
              <a:t>- </a:t>
            </a:r>
            <a:r>
              <a:rPr lang="en-US" sz="2400" dirty="0" smtClean="0">
                <a:solidFill>
                  <a:schemeClr val="bg1"/>
                </a:solidFill>
                <a:latin typeface="Georgia" panose="02040502050405020303" pitchFamily="18" charset="0"/>
                <a:cs typeface="Arial" panose="020B0604020202020204" pitchFamily="34" charset="0"/>
              </a:rPr>
              <a:t>Policymaker and program manager demand is great.</a:t>
            </a:r>
            <a:br>
              <a:rPr lang="en-US" sz="2400" dirty="0" smtClean="0">
                <a:solidFill>
                  <a:schemeClr val="bg1"/>
                </a:solidFill>
                <a:latin typeface="Georgia" panose="02040502050405020303" pitchFamily="18" charset="0"/>
                <a:cs typeface="Arial" panose="020B0604020202020204" pitchFamily="34" charset="0"/>
              </a:rPr>
            </a:br>
            <a:r>
              <a:rPr lang="en-US" sz="2400" dirty="0" smtClean="0">
                <a:solidFill>
                  <a:schemeClr val="bg1"/>
                </a:solidFill>
                <a:latin typeface="Georgia" panose="02040502050405020303" pitchFamily="18" charset="0"/>
                <a:cs typeface="Arial" panose="020B0604020202020204" pitchFamily="34" charset="0"/>
              </a:rPr>
              <a:t/>
            </a:r>
            <a:br>
              <a:rPr lang="en-US" sz="2400" dirty="0" smtClean="0">
                <a:solidFill>
                  <a:schemeClr val="bg1"/>
                </a:solidFill>
                <a:latin typeface="Georgia" panose="02040502050405020303" pitchFamily="18" charset="0"/>
                <a:cs typeface="Arial" panose="020B0604020202020204" pitchFamily="34" charset="0"/>
              </a:rPr>
            </a:br>
            <a:r>
              <a:rPr lang="en-US" sz="2400" dirty="0" smtClean="0">
                <a:solidFill>
                  <a:schemeClr val="bg1"/>
                </a:solidFill>
                <a:latin typeface="Georgia" panose="02040502050405020303" pitchFamily="18" charset="0"/>
                <a:cs typeface="Arial" panose="020B0604020202020204" pitchFamily="34" charset="0"/>
              </a:rPr>
              <a:t>- Methods are becoming available to estimate </a:t>
            </a:r>
            <a:r>
              <a:rPr lang="en-US" sz="2400" dirty="0" err="1" smtClean="0">
                <a:solidFill>
                  <a:schemeClr val="bg1"/>
                </a:solidFill>
                <a:latin typeface="Georgia" panose="02040502050405020303" pitchFamily="18" charset="0"/>
                <a:cs typeface="Arial" panose="020B0604020202020204" pitchFamily="34" charset="0"/>
              </a:rPr>
              <a:t>dev’t</a:t>
            </a:r>
            <a:r>
              <a:rPr lang="en-US" sz="2400" dirty="0" smtClean="0">
                <a:solidFill>
                  <a:schemeClr val="bg1"/>
                </a:solidFill>
                <a:latin typeface="Georgia" panose="02040502050405020303" pitchFamily="18" charset="0"/>
                <a:cs typeface="Arial" panose="020B0604020202020204" pitchFamily="34" charset="0"/>
              </a:rPr>
              <a:t> resilience</a:t>
            </a:r>
            <a:br>
              <a:rPr lang="en-US" sz="2400" dirty="0" smtClean="0">
                <a:solidFill>
                  <a:schemeClr val="bg1"/>
                </a:solidFill>
                <a:latin typeface="Georgia" panose="02040502050405020303" pitchFamily="18" charset="0"/>
                <a:cs typeface="Arial" panose="020B0604020202020204" pitchFamily="34" charset="0"/>
              </a:rPr>
            </a:br>
            <a:r>
              <a:rPr lang="en-US" sz="2400" dirty="0" smtClean="0">
                <a:solidFill>
                  <a:schemeClr val="bg1"/>
                </a:solidFill>
                <a:latin typeface="Georgia" panose="02040502050405020303" pitchFamily="18" charset="0"/>
                <a:cs typeface="Arial" panose="020B0604020202020204" pitchFamily="34" charset="0"/>
              </a:rPr>
              <a:t/>
            </a:r>
            <a:br>
              <a:rPr lang="en-US" sz="2400" dirty="0" smtClean="0">
                <a:solidFill>
                  <a:schemeClr val="bg1"/>
                </a:solidFill>
                <a:latin typeface="Georgia" panose="02040502050405020303" pitchFamily="18" charset="0"/>
                <a:cs typeface="Arial" panose="020B0604020202020204" pitchFamily="34" charset="0"/>
              </a:rPr>
            </a:br>
            <a:r>
              <a:rPr lang="en-US" sz="2400" dirty="0" smtClean="0">
                <a:solidFill>
                  <a:schemeClr val="bg1"/>
                </a:solidFill>
                <a:latin typeface="Georgia" panose="02040502050405020303" pitchFamily="18" charset="0"/>
                <a:cs typeface="Arial" panose="020B0604020202020204" pitchFamily="34" charset="0"/>
              </a:rPr>
              <a:t>- With careful research design, impact evaluation of efforts to build resilience are now possible. </a:t>
            </a:r>
            <a:endParaRPr lang="en-US" sz="2400" dirty="0">
              <a:solidFill>
                <a:schemeClr val="bg1"/>
              </a:solidFill>
              <a:latin typeface="Georgia" panose="02040502050405020303" pitchFamily="18" charset="0"/>
              <a:cs typeface="Arial" panose="020B0604020202020204" pitchFamily="34" charset="0"/>
            </a:endParaRPr>
          </a:p>
        </p:txBody>
      </p:sp>
      <p:sp>
        <p:nvSpPr>
          <p:cNvPr id="3" name="TextBox 2"/>
          <p:cNvSpPr txBox="1"/>
          <p:nvPr/>
        </p:nvSpPr>
        <p:spPr>
          <a:xfrm>
            <a:off x="1143000" y="304800"/>
            <a:ext cx="6781800" cy="523220"/>
          </a:xfrm>
          <a:prstGeom prst="rect">
            <a:avLst/>
          </a:prstGeom>
          <a:noFill/>
        </p:spPr>
        <p:txBody>
          <a:bodyPr wrap="square" rtlCol="0">
            <a:spAutoFit/>
          </a:bodyPr>
          <a:lstStyle/>
          <a:p>
            <a:pPr algn="ctr"/>
            <a:r>
              <a:rPr lang="en-US" sz="2800" b="1" dirty="0">
                <a:latin typeface="Georgia" panose="02040502050405020303" pitchFamily="18" charset="0"/>
                <a:cs typeface="Arial" panose="020B0604020202020204" pitchFamily="34" charset="0"/>
              </a:rPr>
              <a:t>Estimating Resilience</a:t>
            </a:r>
            <a:endParaRPr lang="en-US" sz="2800" dirty="0">
              <a:latin typeface="Georgia" panose="02040502050405020303" pitchFamily="18" charset="0"/>
            </a:endParaRPr>
          </a:p>
        </p:txBody>
      </p:sp>
      <p:sp>
        <p:nvSpPr>
          <p:cNvPr id="4" name="Title 5"/>
          <p:cNvSpPr txBox="1">
            <a:spLocks/>
          </p:cNvSpPr>
          <p:nvPr/>
        </p:nvSpPr>
        <p:spPr bwMode="auto">
          <a:xfrm>
            <a:off x="5257800" y="1501"/>
            <a:ext cx="3886200" cy="531899"/>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Conclusion</a:t>
            </a:r>
            <a:endParaRPr lang="en-US" sz="3000" kern="0" dirty="0">
              <a:solidFill>
                <a:schemeClr val="bg1"/>
              </a:solidFill>
              <a:latin typeface="Georgia" pitchFamily="18" charset="0"/>
              <a:ea typeface="+mj-ea"/>
              <a:cs typeface="+mj-cs"/>
            </a:endParaRPr>
          </a:p>
        </p:txBody>
      </p:sp>
      <p:sp>
        <p:nvSpPr>
          <p:cNvPr id="5" name="Rectangle 4"/>
          <p:cNvSpPr/>
          <p:nvPr/>
        </p:nvSpPr>
        <p:spPr>
          <a:xfrm>
            <a:off x="914400" y="5712767"/>
            <a:ext cx="8077200" cy="584775"/>
          </a:xfrm>
          <a:prstGeom prst="rect">
            <a:avLst/>
          </a:prstGeom>
        </p:spPr>
        <p:txBody>
          <a:bodyPr wrap="square">
            <a:spAutoFit/>
          </a:bodyPr>
          <a:lstStyle/>
          <a:p>
            <a:r>
              <a:rPr lang="en-US" altLang="en-US" sz="3200" b="1" dirty="0">
                <a:solidFill>
                  <a:schemeClr val="bg1"/>
                </a:solidFill>
                <a:latin typeface="Georgia" panose="02040502050405020303" pitchFamily="18" charset="0"/>
              </a:rPr>
              <a:t>Thank you for your time and interest</a:t>
            </a:r>
            <a:endParaRPr lang="en-US" sz="3200" dirty="0">
              <a:solidFill>
                <a:schemeClr val="bg1"/>
              </a:solidFill>
            </a:endParaRPr>
          </a:p>
        </p:txBody>
      </p:sp>
    </p:spTree>
    <p:extLst>
      <p:ext uri="{BB962C8B-B14F-4D97-AF65-F5344CB8AC3E}">
        <p14:creationId xmlns:p14="http://schemas.microsoft.com/office/powerpoint/2010/main" val="493112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16" y="962186"/>
            <a:ext cx="2333677" cy="30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9079" y="962186"/>
            <a:ext cx="2162175" cy="288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9078" y="4147000"/>
            <a:ext cx="2162176" cy="271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7724" y="943297"/>
            <a:ext cx="2032702" cy="256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3501" y="2256760"/>
            <a:ext cx="206692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19158" y="999922"/>
            <a:ext cx="2238375" cy="33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1570" y="2488367"/>
            <a:ext cx="2108102"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3416" y="2690529"/>
            <a:ext cx="23456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5401" y="4495801"/>
            <a:ext cx="2386255" cy="238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09672" y="3595403"/>
            <a:ext cx="2215526" cy="328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25199" y="3600515"/>
            <a:ext cx="2326236" cy="32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5"/>
          <p:cNvSpPr txBox="1">
            <a:spLocks/>
          </p:cNvSpPr>
          <p:nvPr/>
        </p:nvSpPr>
        <p:spPr bwMode="auto">
          <a:xfrm>
            <a:off x="4147334" y="1501"/>
            <a:ext cx="4996666"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
        <p:nvSpPr>
          <p:cNvPr id="3" name="TextBox 2"/>
          <p:cNvSpPr txBox="1"/>
          <p:nvPr/>
        </p:nvSpPr>
        <p:spPr>
          <a:xfrm>
            <a:off x="175952" y="2902905"/>
            <a:ext cx="8652733" cy="1384995"/>
          </a:xfrm>
          <a:prstGeom prst="rect">
            <a:avLst/>
          </a:prstGeom>
          <a:solidFill>
            <a:schemeClr val="bg1">
              <a:alpha val="67000"/>
            </a:schemeClr>
          </a:solidFill>
        </p:spPr>
        <p:txBody>
          <a:bodyPr wrap="square" rtlCol="0">
            <a:spAutoFit/>
          </a:bodyPr>
          <a:lstStyle/>
          <a:p>
            <a:pPr algn="ctr"/>
            <a:r>
              <a:rPr lang="en-US" sz="2800" b="1" dirty="0" smtClean="0">
                <a:latin typeface="Georgia" pitchFamily="18" charset="0"/>
              </a:rPr>
              <a:t>“Resilience” has rapidly become a ubiquitous buzzword, but ill-defined concept within the development and humanitarian communities</a:t>
            </a:r>
            <a:endParaRPr lang="en-US" sz="2800" b="1" dirty="0">
              <a:latin typeface="Georgia" pitchFamily="18" charset="0"/>
            </a:endParaRPr>
          </a:p>
        </p:txBody>
      </p:sp>
    </p:spTree>
    <p:extLst>
      <p:ext uri="{BB962C8B-B14F-4D97-AF65-F5344CB8AC3E}">
        <p14:creationId xmlns:p14="http://schemas.microsoft.com/office/powerpoint/2010/main" val="2224602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20763"/>
            <a:ext cx="8763000" cy="5324535"/>
          </a:xfrm>
          <a:prstGeom prst="rect">
            <a:avLst/>
          </a:prstGeom>
          <a:noFill/>
        </p:spPr>
        <p:txBody>
          <a:bodyPr wrap="square">
            <a:spAutoFit/>
          </a:bodyPr>
          <a:lstStyle/>
          <a:p>
            <a:pPr>
              <a:defRPr/>
            </a:pPr>
            <a:r>
              <a:rPr lang="en-US" sz="2400" b="1" dirty="0">
                <a:latin typeface="Georgia" pitchFamily="18" charset="0"/>
              </a:rPr>
              <a:t>Why development and humanitarian communities’ current fascination with “resilience”?</a:t>
            </a:r>
            <a:endParaRPr lang="en-US" sz="2400" u="sng" dirty="0">
              <a:latin typeface="Georgia" pitchFamily="18" charset="0"/>
            </a:endParaRPr>
          </a:p>
          <a:p>
            <a:pPr>
              <a:defRPr/>
            </a:pPr>
            <a:r>
              <a:rPr lang="en-US" sz="2400" dirty="0">
                <a:latin typeface="Georgia" pitchFamily="18" charset="0"/>
              </a:rPr>
              <a:t> </a:t>
            </a:r>
          </a:p>
          <a:p>
            <a:pPr marL="514350" indent="-514350">
              <a:buFontTx/>
              <a:buAutoNum type="arabicParenR"/>
              <a:defRPr/>
            </a:pPr>
            <a:r>
              <a:rPr lang="en-US" sz="2400" dirty="0">
                <a:latin typeface="Georgia" pitchFamily="18" charset="0"/>
              </a:rPr>
              <a:t>Risk perceived increasing in both frequency and intensity</a:t>
            </a:r>
            <a:endParaRPr lang="en-US" sz="2400" u="sng" dirty="0">
              <a:latin typeface="Georgia" pitchFamily="18" charset="0"/>
            </a:endParaRPr>
          </a:p>
          <a:p>
            <a:pPr marL="514350" indent="-514350">
              <a:buFontTx/>
              <a:buAutoNum type="arabicParenR"/>
              <a:defRPr/>
            </a:pPr>
            <a:r>
              <a:rPr lang="en-US" sz="2400" dirty="0">
                <a:latin typeface="Georgia" pitchFamily="18" charset="0"/>
              </a:rPr>
              <a:t>Recurring crises lay bare the longstanding difficulty of reconciling humanitarian response to disasters with longer-term development efforts.  </a:t>
            </a:r>
          </a:p>
          <a:p>
            <a:pPr marL="514350" indent="-514350">
              <a:buFontTx/>
              <a:buAutoNum type="arabicParenR"/>
              <a:defRPr/>
            </a:pPr>
            <a:r>
              <a:rPr lang="en-US" sz="2400" dirty="0">
                <a:latin typeface="Georgia" pitchFamily="18" charset="0"/>
              </a:rPr>
              <a:t>Increasingly recognize interdependence of biophysical and socioeconomic systems</a:t>
            </a:r>
            <a:r>
              <a:rPr lang="en-US" sz="2400" dirty="0" smtClean="0">
                <a:latin typeface="Georgia" pitchFamily="18" charset="0"/>
              </a:rPr>
              <a:t>. </a:t>
            </a:r>
            <a:r>
              <a:rPr lang="en-US" sz="2400" dirty="0">
                <a:latin typeface="Georgia" pitchFamily="18" charset="0"/>
              </a:rPr>
              <a:t>Tap ecological work on </a:t>
            </a:r>
            <a:r>
              <a:rPr lang="en-US" sz="2400" dirty="0" smtClean="0">
                <a:latin typeface="Georgia" pitchFamily="18" charset="0"/>
              </a:rPr>
              <a:t>resilience.</a:t>
            </a:r>
            <a:endParaRPr lang="en-US" sz="2400" dirty="0">
              <a:latin typeface="Georgia" pitchFamily="18" charset="0"/>
            </a:endParaRPr>
          </a:p>
          <a:p>
            <a:pPr marL="514350" indent="-514350">
              <a:buFontTx/>
              <a:buAutoNum type="arabicParenR"/>
              <a:defRPr/>
            </a:pPr>
            <a:endParaRPr lang="en-US" sz="2400" u="sng" dirty="0">
              <a:latin typeface="Georgia" pitchFamily="18" charset="0"/>
            </a:endParaRPr>
          </a:p>
          <a:p>
            <a:pPr>
              <a:defRPr/>
            </a:pPr>
            <a:r>
              <a:rPr lang="en-US" sz="2400" i="1" dirty="0" smtClean="0">
                <a:latin typeface="Georgia" pitchFamily="18" charset="0"/>
              </a:rPr>
              <a:t>Need </a:t>
            </a:r>
            <a:r>
              <a:rPr lang="en-US" sz="2400" i="1" dirty="0" smtClean="0">
                <a:latin typeface="Georgia" pitchFamily="18" charset="0"/>
              </a:rPr>
              <a:t>theory-and-evidence-based </a:t>
            </a:r>
            <a:r>
              <a:rPr lang="en-US" sz="2400" i="1" dirty="0">
                <a:latin typeface="Georgia" pitchFamily="18" charset="0"/>
              </a:rPr>
              <a:t>understanding of what resilience is with respect to </a:t>
            </a:r>
            <a:r>
              <a:rPr lang="en-US" sz="2400" i="1" dirty="0" smtClean="0">
                <a:latin typeface="Georgia" pitchFamily="18" charset="0"/>
              </a:rPr>
              <a:t>human well-being, </a:t>
            </a:r>
            <a:r>
              <a:rPr lang="en-US" sz="2400" i="1" dirty="0">
                <a:latin typeface="Georgia" pitchFamily="18" charset="0"/>
              </a:rPr>
              <a:t>how to </a:t>
            </a:r>
            <a:r>
              <a:rPr lang="en-US" sz="2400" i="1" dirty="0" smtClean="0">
                <a:latin typeface="Georgia" pitchFamily="18" charset="0"/>
              </a:rPr>
              <a:t>measure/estimate </a:t>
            </a:r>
            <a:r>
              <a:rPr lang="en-US" sz="2400" i="1" dirty="0">
                <a:latin typeface="Georgia" pitchFamily="18" charset="0"/>
              </a:rPr>
              <a:t>it, and how to effectively promote it so as to </a:t>
            </a:r>
            <a:r>
              <a:rPr lang="en-US" sz="2400" i="1" dirty="0" smtClean="0">
                <a:latin typeface="Georgia" pitchFamily="18" charset="0"/>
              </a:rPr>
              <a:t>sustainably reduce </a:t>
            </a:r>
            <a:r>
              <a:rPr lang="en-US" sz="2400" i="1" dirty="0">
                <a:latin typeface="Georgia" pitchFamily="18" charset="0"/>
              </a:rPr>
              <a:t>chronic </a:t>
            </a:r>
            <a:r>
              <a:rPr lang="en-US" sz="2400" i="1" dirty="0" smtClean="0">
                <a:latin typeface="Georgia" pitchFamily="18" charset="0"/>
              </a:rPr>
              <a:t>poverty/food insecurity.</a:t>
            </a:r>
            <a:r>
              <a:rPr lang="en-US" sz="2800" b="1" i="1" dirty="0" smtClean="0">
                <a:latin typeface="Georgia" pitchFamily="18" charset="0"/>
              </a:rPr>
              <a:t> </a:t>
            </a:r>
            <a:endParaRPr lang="en-US" sz="2800" b="1" i="1" dirty="0">
              <a:latin typeface="Georgia" pitchFamily="18" charset="0"/>
            </a:endParaRPr>
          </a:p>
        </p:txBody>
      </p:sp>
      <p:sp>
        <p:nvSpPr>
          <p:cNvPr id="5" name="Title 5"/>
          <p:cNvSpPr txBox="1">
            <a:spLocks/>
          </p:cNvSpPr>
          <p:nvPr/>
        </p:nvSpPr>
        <p:spPr bwMode="auto">
          <a:xfrm>
            <a:off x="4147334" y="1501"/>
            <a:ext cx="4996666"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67692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3276600"/>
            <a:ext cx="8991600" cy="1938992"/>
          </a:xfrm>
          <a:prstGeom prst="rect">
            <a:avLst/>
          </a:prstGeom>
          <a:noFill/>
        </p:spPr>
        <p:txBody>
          <a:bodyPr wrap="square">
            <a:spAutoFit/>
          </a:bodyPr>
          <a:lstStyle/>
          <a:p>
            <a:pPr>
              <a:defRPr/>
            </a:pPr>
            <a:r>
              <a:rPr lang="en-US" sz="2400" dirty="0" smtClean="0">
                <a:latin typeface="Georgia" pitchFamily="18" charset="0"/>
              </a:rPr>
              <a:t>Barrett </a:t>
            </a:r>
            <a:r>
              <a:rPr lang="en-US" sz="2400" dirty="0" smtClean="0">
                <a:latin typeface="Georgia" pitchFamily="18" charset="0"/>
              </a:rPr>
              <a:t>&amp; </a:t>
            </a:r>
            <a:r>
              <a:rPr lang="en-US" sz="2400" dirty="0" err="1" smtClean="0">
                <a:latin typeface="Georgia" pitchFamily="18" charset="0"/>
              </a:rPr>
              <a:t>Constas</a:t>
            </a:r>
            <a:r>
              <a:rPr lang="en-US" sz="2400" dirty="0" smtClean="0">
                <a:latin typeface="Georgia" pitchFamily="18" charset="0"/>
              </a:rPr>
              <a:t> (</a:t>
            </a:r>
            <a:r>
              <a:rPr lang="en-US" sz="2400" i="1" dirty="0" smtClean="0">
                <a:latin typeface="Georgia" pitchFamily="18" charset="0"/>
              </a:rPr>
              <a:t>PNAS</a:t>
            </a:r>
            <a:r>
              <a:rPr lang="en-US" sz="2400" dirty="0" smtClean="0">
                <a:latin typeface="Georgia" pitchFamily="18" charset="0"/>
              </a:rPr>
              <a:t> 2014) advances a theory of </a:t>
            </a:r>
            <a:r>
              <a:rPr lang="en-US" sz="2400" dirty="0" smtClean="0">
                <a:latin typeface="Georgia" pitchFamily="18" charset="0"/>
              </a:rPr>
              <a:t>development </a:t>
            </a:r>
            <a:r>
              <a:rPr lang="en-US" sz="2400" dirty="0" smtClean="0">
                <a:latin typeface="Georgia" pitchFamily="18" charset="0"/>
              </a:rPr>
              <a:t>resilience.  </a:t>
            </a:r>
            <a:endParaRPr lang="en-US" sz="2400" dirty="0" smtClean="0">
              <a:latin typeface="Georgia" pitchFamily="18" charset="0"/>
            </a:endParaRPr>
          </a:p>
          <a:p>
            <a:pPr>
              <a:defRPr/>
            </a:pPr>
            <a:endParaRPr lang="en-US" dirty="0">
              <a:latin typeface="Georgia" pitchFamily="18" charset="0"/>
            </a:endParaRPr>
          </a:p>
          <a:p>
            <a:pPr>
              <a:defRPr/>
            </a:pPr>
            <a:r>
              <a:rPr lang="en-US" sz="2400" b="1" dirty="0" smtClean="0">
                <a:latin typeface="Georgia" pitchFamily="18" charset="0"/>
              </a:rPr>
              <a:t>Core challenge: </a:t>
            </a:r>
            <a:r>
              <a:rPr lang="en-US" sz="2400" dirty="0" smtClean="0">
                <a:latin typeface="Georgia" pitchFamily="18" charset="0"/>
              </a:rPr>
              <a:t>resilience is unobservable, a </a:t>
            </a:r>
            <a:r>
              <a:rPr lang="en-US" sz="2400" b="1" dirty="0" smtClean="0">
                <a:latin typeface="Georgia" pitchFamily="18" charset="0"/>
              </a:rPr>
              <a:t>latent variable</a:t>
            </a:r>
            <a:r>
              <a:rPr lang="en-US" sz="2400" dirty="0" smtClean="0">
                <a:latin typeface="Georgia" pitchFamily="18" charset="0"/>
              </a:rPr>
              <a:t>. We can only estimate, not measure, it. So data challenges.</a:t>
            </a:r>
            <a:endParaRPr lang="en-US" sz="2400" dirty="0">
              <a:latin typeface="Georgia"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3067"/>
          <a:stretch/>
        </p:blipFill>
        <p:spPr bwMode="auto">
          <a:xfrm>
            <a:off x="1535112" y="1148635"/>
            <a:ext cx="6607175" cy="196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1790700" y="5215592"/>
            <a:ext cx="6096000" cy="1494421"/>
          </a:xfrm>
          <a:prstGeom prst="rect">
            <a:avLst/>
          </a:prstGeom>
        </p:spPr>
      </p:pic>
      <p:sp>
        <p:nvSpPr>
          <p:cNvPr id="7" name="Title 5"/>
          <p:cNvSpPr txBox="1">
            <a:spLocks/>
          </p:cNvSpPr>
          <p:nvPr/>
        </p:nvSpPr>
        <p:spPr bwMode="auto">
          <a:xfrm>
            <a:off x="6172200" y="-304800"/>
            <a:ext cx="29718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Challenge</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011095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990600"/>
            <a:ext cx="7543800" cy="954107"/>
          </a:xfrm>
          <a:prstGeom prst="rect">
            <a:avLst/>
          </a:prstGeom>
          <a:noFill/>
        </p:spPr>
        <p:txBody>
          <a:bodyPr wrap="square" rtlCol="0">
            <a:spAutoFit/>
          </a:bodyPr>
          <a:lstStyle/>
          <a:p>
            <a:pPr algn="ctr"/>
            <a:r>
              <a:rPr lang="en-US" sz="2800" b="1" dirty="0" err="1">
                <a:latin typeface="Georgia" pitchFamily="18" charset="0"/>
              </a:rPr>
              <a:t>Cissé</a:t>
            </a:r>
            <a:r>
              <a:rPr lang="en-US" sz="2800" b="1" dirty="0">
                <a:latin typeface="Georgia" pitchFamily="18" charset="0"/>
              </a:rPr>
              <a:t> &amp; Barrett (2016 WP</a:t>
            </a:r>
            <a:r>
              <a:rPr lang="en-US" sz="2800" b="1" dirty="0" smtClean="0">
                <a:latin typeface="Georgia" pitchFamily="18" charset="0"/>
              </a:rPr>
              <a:t>) Approach To</a:t>
            </a:r>
            <a:endParaRPr lang="en-US" sz="2800" b="1" dirty="0">
              <a:latin typeface="Georgia" pitchFamily="18" charset="0"/>
            </a:endParaRPr>
          </a:p>
          <a:p>
            <a:pPr algn="ctr"/>
            <a:r>
              <a:rPr lang="en-US" sz="2800" b="1" dirty="0" smtClean="0">
                <a:latin typeface="Georgia" panose="02040502050405020303" pitchFamily="18" charset="0"/>
                <a:cs typeface="Arial" panose="020B0604020202020204" pitchFamily="34" charset="0"/>
              </a:rPr>
              <a:t>Development </a:t>
            </a:r>
            <a:r>
              <a:rPr lang="en-US" sz="2800" b="1" dirty="0" smtClean="0">
                <a:latin typeface="Georgia" panose="02040502050405020303" pitchFamily="18" charset="0"/>
                <a:cs typeface="Arial" panose="020B0604020202020204" pitchFamily="34" charset="0"/>
              </a:rPr>
              <a:t>Resilience </a:t>
            </a:r>
            <a:r>
              <a:rPr lang="en-US" sz="2800" b="1" dirty="0" smtClean="0">
                <a:latin typeface="Georgia" panose="02040502050405020303" pitchFamily="18" charset="0"/>
                <a:cs typeface="Arial" panose="020B0604020202020204" pitchFamily="34" charset="0"/>
              </a:rPr>
              <a:t>Estimation</a:t>
            </a:r>
            <a:endParaRPr lang="en-US" sz="2800" b="1" dirty="0">
              <a:latin typeface="Georgia" panose="02040502050405020303" pitchFamily="18" charset="0"/>
            </a:endParaRPr>
          </a:p>
        </p:txBody>
      </p:sp>
      <p:sp>
        <p:nvSpPr>
          <p:cNvPr id="9" name="TextBox 8"/>
          <p:cNvSpPr txBox="1"/>
          <p:nvPr/>
        </p:nvSpPr>
        <p:spPr>
          <a:xfrm>
            <a:off x="228600" y="2113776"/>
            <a:ext cx="8915400" cy="5201424"/>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dirty="0" smtClean="0">
                <a:latin typeface="Georgia" pitchFamily="18" charset="0"/>
              </a:rPr>
              <a:t>Application of Barrett-</a:t>
            </a:r>
            <a:r>
              <a:rPr lang="en-US" dirty="0" err="1" smtClean="0">
                <a:latin typeface="Georgia" pitchFamily="18" charset="0"/>
              </a:rPr>
              <a:t>Constas</a:t>
            </a:r>
            <a:r>
              <a:rPr lang="en-US" dirty="0" smtClean="0">
                <a:latin typeface="Georgia" pitchFamily="18" charset="0"/>
              </a:rPr>
              <a:t> </a:t>
            </a:r>
            <a:r>
              <a:rPr lang="en-US" dirty="0" smtClean="0">
                <a:latin typeface="Georgia" pitchFamily="18" charset="0"/>
              </a:rPr>
              <a:t>(</a:t>
            </a:r>
            <a:r>
              <a:rPr lang="en-US" i="1" dirty="0" smtClean="0">
                <a:latin typeface="Georgia" pitchFamily="18" charset="0"/>
              </a:rPr>
              <a:t>PNAS</a:t>
            </a:r>
            <a:r>
              <a:rPr lang="en-US" dirty="0" smtClean="0">
                <a:latin typeface="Georgia" pitchFamily="18" charset="0"/>
              </a:rPr>
              <a:t> 2014</a:t>
            </a:r>
            <a:r>
              <a:rPr lang="en-US" dirty="0" smtClean="0">
                <a:latin typeface="Georgia" pitchFamily="18" charset="0"/>
              </a:rPr>
              <a:t>) probabilistic, moments-based method </a:t>
            </a:r>
            <a:r>
              <a:rPr lang="en-US" dirty="0" smtClean="0">
                <a:latin typeface="Georgia" pitchFamily="18" charset="0"/>
              </a:rPr>
              <a:t>to </a:t>
            </a:r>
            <a:r>
              <a:rPr lang="en-US" dirty="0" smtClean="0">
                <a:latin typeface="Georgia" pitchFamily="18" charset="0"/>
              </a:rPr>
              <a:t>estimate well-being </a:t>
            </a:r>
            <a:r>
              <a:rPr lang="en-US" dirty="0" smtClean="0">
                <a:latin typeface="Georgia" pitchFamily="18" charset="0"/>
              </a:rPr>
              <a:t>dynamics</a:t>
            </a:r>
          </a:p>
          <a:p>
            <a:pPr marL="457200" indent="-457200">
              <a:spcBef>
                <a:spcPts val="600"/>
              </a:spcBef>
              <a:spcAft>
                <a:spcPts val="600"/>
              </a:spcAft>
              <a:buFont typeface="Arial" panose="020B0604020202020204" pitchFamily="34" charset="0"/>
              <a:buChar char="•"/>
            </a:pPr>
            <a:r>
              <a:rPr lang="en-US" dirty="0" smtClean="0">
                <a:latin typeface="Georgia" pitchFamily="18" charset="0"/>
              </a:rPr>
              <a:t>Like poverty </a:t>
            </a:r>
            <a:r>
              <a:rPr lang="en-US" dirty="0" smtClean="0">
                <a:latin typeface="Georgia" pitchFamily="18" charset="0"/>
              </a:rPr>
              <a:t>estimation, normative method. Assume:</a:t>
            </a:r>
            <a:endParaRPr lang="en-US" dirty="0" smtClean="0">
              <a:latin typeface="Georgia" pitchFamily="18" charset="0"/>
            </a:endParaRPr>
          </a:p>
          <a:p>
            <a:pPr>
              <a:spcBef>
                <a:spcPts val="600"/>
              </a:spcBef>
              <a:spcAft>
                <a:spcPts val="600"/>
              </a:spcAft>
              <a:tabLst>
                <a:tab pos="465138" algn="l"/>
              </a:tabLst>
            </a:pPr>
            <a:r>
              <a:rPr lang="en-US" dirty="0">
                <a:latin typeface="Georgia" pitchFamily="18" charset="0"/>
              </a:rPr>
              <a:t> </a:t>
            </a:r>
            <a:r>
              <a:rPr lang="en-US" dirty="0" smtClean="0">
                <a:latin typeface="Georgia" pitchFamily="18" charset="0"/>
              </a:rPr>
              <a:t>    </a:t>
            </a:r>
            <a:r>
              <a:rPr lang="en-US" dirty="0" smtClean="0">
                <a:latin typeface="Georgia" pitchFamily="18" charset="0"/>
              </a:rPr>
              <a:t> (</a:t>
            </a:r>
            <a:r>
              <a:rPr lang="en-US" dirty="0" smtClean="0">
                <a:latin typeface="Georgia" pitchFamily="18" charset="0"/>
              </a:rPr>
              <a:t>i) Level </a:t>
            </a:r>
            <a:r>
              <a:rPr lang="en-US" dirty="0">
                <a:latin typeface="Georgia" pitchFamily="18" charset="0"/>
              </a:rPr>
              <a:t>– Minimum acceptable standard of </a:t>
            </a:r>
            <a:r>
              <a:rPr lang="en-US" dirty="0" smtClean="0">
                <a:latin typeface="Georgia" pitchFamily="18" charset="0"/>
              </a:rPr>
              <a:t>well-being  	(outcome</a:t>
            </a:r>
            <a:r>
              <a:rPr lang="en-US" dirty="0">
                <a:latin typeface="Georgia" pitchFamily="18" charset="0"/>
              </a:rPr>
              <a:t>) </a:t>
            </a:r>
            <a:r>
              <a:rPr lang="en-US" dirty="0" smtClean="0">
                <a:latin typeface="Georgia" pitchFamily="18" charset="0"/>
              </a:rPr>
              <a:t>for individual </a:t>
            </a:r>
            <a:r>
              <a:rPr lang="en-US" dirty="0">
                <a:latin typeface="Georgia" pitchFamily="18" charset="0"/>
              </a:rPr>
              <a:t>or household. </a:t>
            </a:r>
          </a:p>
          <a:p>
            <a:pPr lvl="1">
              <a:spcBef>
                <a:spcPts val="600"/>
              </a:spcBef>
              <a:spcAft>
                <a:spcPts val="600"/>
              </a:spcAft>
            </a:pPr>
            <a:r>
              <a:rPr lang="en-US" dirty="0" smtClean="0">
                <a:latin typeface="Georgia" pitchFamily="18" charset="0"/>
              </a:rPr>
              <a:t>(ii) Probability </a:t>
            </a:r>
            <a:r>
              <a:rPr lang="en-US" dirty="0">
                <a:latin typeface="Georgia" pitchFamily="18" charset="0"/>
              </a:rPr>
              <a:t>– Minimum acceptable likelihood of meeting </a:t>
            </a:r>
            <a:r>
              <a:rPr lang="en-US" dirty="0" smtClean="0">
                <a:latin typeface="Georgia" pitchFamily="18" charset="0"/>
              </a:rPr>
              <a:t>level criterion</a:t>
            </a:r>
          </a:p>
          <a:p>
            <a:pPr lvl="1">
              <a:spcBef>
                <a:spcPts val="600"/>
              </a:spcBef>
              <a:spcAft>
                <a:spcPts val="600"/>
              </a:spcAft>
            </a:pPr>
            <a:r>
              <a:rPr lang="en-US" dirty="0" smtClean="0">
                <a:latin typeface="Georgia" pitchFamily="18" charset="0"/>
              </a:rPr>
              <a:t>Development resilience is sufficient prob. of attaining an adequate standard of living (given shocks and stressors)</a:t>
            </a:r>
            <a:endParaRPr lang="en-US" dirty="0">
              <a:latin typeface="Georgia" pitchFamily="18" charset="0"/>
            </a:endParaRPr>
          </a:p>
          <a:p>
            <a:pPr marL="457200" indent="-457200">
              <a:spcBef>
                <a:spcPts val="600"/>
              </a:spcBef>
              <a:spcAft>
                <a:spcPts val="600"/>
              </a:spcAft>
              <a:buFont typeface="Arial" panose="020B0604020202020204" pitchFamily="34" charset="0"/>
              <a:buChar char="•"/>
            </a:pPr>
            <a:endParaRPr lang="en-US" sz="2800" dirty="0" smtClean="0">
              <a:latin typeface="Georgia" pitchFamily="18" charset="0"/>
            </a:endParaRPr>
          </a:p>
          <a:p>
            <a:pPr marL="457200" indent="-457200">
              <a:spcBef>
                <a:spcPts val="600"/>
              </a:spcBef>
              <a:spcAft>
                <a:spcPts val="600"/>
              </a:spcAft>
              <a:buFont typeface="Arial" panose="020B0604020202020204" pitchFamily="34" charset="0"/>
              <a:buChar char="•"/>
            </a:pPr>
            <a:endParaRPr lang="en-US" sz="2800" dirty="0">
              <a:latin typeface="Georgia" pitchFamily="18" charset="0"/>
            </a:endParaRPr>
          </a:p>
        </p:txBody>
      </p:sp>
      <p:sp>
        <p:nvSpPr>
          <p:cNvPr id="5" name="Title 5"/>
          <p:cNvSpPr txBox="1">
            <a:spLocks/>
          </p:cNvSpPr>
          <p:nvPr/>
        </p:nvSpPr>
        <p:spPr bwMode="auto">
          <a:xfrm>
            <a:off x="5257800" y="1501"/>
            <a:ext cx="3886200" cy="531899"/>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a:t>
            </a: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81665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610600" cy="4343400"/>
          </a:xfrm>
        </p:spPr>
        <p:txBody>
          <a:bodyPr anchor="t"/>
          <a:lstStyle/>
          <a:p>
            <a:pPr algn="l">
              <a:tabLst>
                <a:tab pos="465138" algn="l"/>
              </a:tabLst>
            </a:pPr>
            <a:r>
              <a:rPr lang="en-US" sz="2400" dirty="0" smtClean="0">
                <a:solidFill>
                  <a:schemeClr val="tx1"/>
                </a:solidFill>
                <a:latin typeface="Georgia" panose="02040502050405020303" pitchFamily="18" charset="0"/>
                <a:cs typeface="Arial" panose="020B0604020202020204" pitchFamily="34" charset="0"/>
              </a:rPr>
              <a:t>- In order to evaluate, must first be able to measure (if observable) or estimate (if unobservable).</a:t>
            </a:r>
            <a:br>
              <a:rPr lang="en-US" sz="2400" dirty="0" smtClean="0">
                <a:solidFill>
                  <a:schemeClr val="tx1"/>
                </a:solidFill>
                <a:latin typeface="Georgia" panose="02040502050405020303" pitchFamily="18" charset="0"/>
                <a:cs typeface="Arial" panose="020B0604020202020204" pitchFamily="34" charset="0"/>
              </a:rPr>
            </a:br>
            <a:r>
              <a:rPr lang="en-US" sz="2400" dirty="0">
                <a:solidFill>
                  <a:schemeClr val="tx1"/>
                </a:solidFill>
                <a:latin typeface="Georgia" panose="02040502050405020303" pitchFamily="18" charset="0"/>
                <a:cs typeface="Arial" panose="020B0604020202020204" pitchFamily="34" charset="0"/>
              </a:rPr>
              <a:t/>
            </a:r>
            <a:br>
              <a:rPr lang="en-US" sz="2400" dirty="0">
                <a:solidFill>
                  <a:schemeClr val="tx1"/>
                </a:solidFill>
                <a:latin typeface="Georgia" panose="02040502050405020303" pitchFamily="18" charset="0"/>
                <a:cs typeface="Arial" panose="020B0604020202020204" pitchFamily="34" charset="0"/>
              </a:rPr>
            </a:br>
            <a:r>
              <a:rPr lang="en-US" sz="2400" dirty="0" smtClean="0">
                <a:solidFill>
                  <a:schemeClr val="tx1"/>
                </a:solidFill>
                <a:latin typeface="Georgia" panose="02040502050405020303" pitchFamily="18" charset="0"/>
                <a:cs typeface="Arial" panose="020B0604020202020204" pitchFamily="34" charset="0"/>
              </a:rPr>
              <a:t>- Estimate conditional moments of the well-being outcome variable, as a function of variables reflecting</a:t>
            </a:r>
            <a:br>
              <a:rPr lang="en-US" sz="2400" dirty="0" smtClean="0">
                <a:solidFill>
                  <a:schemeClr val="tx1"/>
                </a:solidFill>
                <a:latin typeface="Georgia" panose="02040502050405020303" pitchFamily="18" charset="0"/>
                <a:cs typeface="Arial" panose="020B0604020202020204" pitchFamily="34" charset="0"/>
              </a:rPr>
            </a:br>
            <a:r>
              <a:rPr lang="en-US" sz="2400" dirty="0" smtClean="0">
                <a:solidFill>
                  <a:schemeClr val="tx1"/>
                </a:solidFill>
                <a:latin typeface="Georgia" panose="02040502050405020303" pitchFamily="18" charset="0"/>
                <a:cs typeface="Arial" panose="020B0604020202020204" pitchFamily="34" charset="0"/>
              </a:rPr>
              <a:t>	(i) exogenous shocks (e.g., drought, illness, cyclone)</a:t>
            </a:r>
            <a:br>
              <a:rPr lang="en-US" sz="2400" dirty="0" smtClean="0">
                <a:solidFill>
                  <a:schemeClr val="tx1"/>
                </a:solidFill>
                <a:latin typeface="Georgia" panose="02040502050405020303" pitchFamily="18" charset="0"/>
                <a:cs typeface="Arial" panose="020B0604020202020204" pitchFamily="34" charset="0"/>
              </a:rPr>
            </a:br>
            <a:r>
              <a:rPr lang="en-US" sz="2400" dirty="0">
                <a:solidFill>
                  <a:schemeClr val="tx1"/>
                </a:solidFill>
                <a:latin typeface="Georgia" panose="02040502050405020303" pitchFamily="18" charset="0"/>
                <a:cs typeface="Arial" panose="020B0604020202020204" pitchFamily="34" charset="0"/>
              </a:rPr>
              <a:t>	</a:t>
            </a:r>
            <a:r>
              <a:rPr lang="en-US" sz="2400" dirty="0" smtClean="0">
                <a:solidFill>
                  <a:schemeClr val="tx1"/>
                </a:solidFill>
                <a:latin typeface="Georgia" panose="02040502050405020303" pitchFamily="18" charset="0"/>
                <a:cs typeface="Arial" panose="020B0604020202020204" pitchFamily="34" charset="0"/>
              </a:rPr>
              <a:t>(ii) conditioners of exposure, recovery (e.g., gender)</a:t>
            </a:r>
            <a:br>
              <a:rPr lang="en-US" sz="2400" dirty="0" smtClean="0">
                <a:solidFill>
                  <a:schemeClr val="tx1"/>
                </a:solidFill>
                <a:latin typeface="Georgia" panose="02040502050405020303" pitchFamily="18" charset="0"/>
                <a:cs typeface="Arial" panose="020B0604020202020204" pitchFamily="34" charset="0"/>
              </a:rPr>
            </a:br>
            <a:r>
              <a:rPr lang="en-US" sz="2400" dirty="0">
                <a:solidFill>
                  <a:schemeClr val="tx1"/>
                </a:solidFill>
                <a:latin typeface="Georgia" panose="02040502050405020303" pitchFamily="18" charset="0"/>
                <a:cs typeface="Arial" panose="020B0604020202020204" pitchFamily="34" charset="0"/>
              </a:rPr>
              <a:t>	</a:t>
            </a:r>
            <a:r>
              <a:rPr lang="en-US" sz="2400" dirty="0" smtClean="0">
                <a:solidFill>
                  <a:schemeClr val="tx1"/>
                </a:solidFill>
                <a:latin typeface="Georgia" panose="02040502050405020303" pitchFamily="18" charset="0"/>
                <a:cs typeface="Arial" panose="020B0604020202020204" pitchFamily="34" charset="0"/>
              </a:rPr>
              <a:t>(iii) </a:t>
            </a:r>
            <a:r>
              <a:rPr lang="en-US" sz="2400" dirty="0" smtClean="0">
                <a:solidFill>
                  <a:schemeClr val="tx1"/>
                </a:solidFill>
                <a:latin typeface="Georgia" panose="02040502050405020303" pitchFamily="18" charset="0"/>
                <a:cs typeface="Arial" panose="020B0604020202020204" pitchFamily="34" charset="0"/>
              </a:rPr>
              <a:t>interventions (plausibly </a:t>
            </a:r>
            <a:r>
              <a:rPr lang="en-US" sz="2400" dirty="0" err="1" smtClean="0">
                <a:solidFill>
                  <a:schemeClr val="tx1"/>
                </a:solidFill>
                <a:latin typeface="Georgia" panose="02040502050405020303" pitchFamily="18" charset="0"/>
                <a:cs typeface="Arial" panose="020B0604020202020204" pitchFamily="34" charset="0"/>
              </a:rPr>
              <a:t>exog</a:t>
            </a:r>
            <a:r>
              <a:rPr lang="en-US" sz="2400" dirty="0" smtClean="0">
                <a:solidFill>
                  <a:schemeClr val="tx1"/>
                </a:solidFill>
                <a:latin typeface="Georgia" panose="02040502050405020303" pitchFamily="18" charset="0"/>
                <a:cs typeface="Arial" panose="020B0604020202020204" pitchFamily="34" charset="0"/>
              </a:rPr>
              <a:t>., if evaluating)</a:t>
            </a:r>
            <a:r>
              <a:rPr lang="en-US" sz="2400" dirty="0" smtClean="0">
                <a:solidFill>
                  <a:schemeClr val="tx1"/>
                </a:solidFill>
                <a:latin typeface="Georgia" panose="02040502050405020303" pitchFamily="18" charset="0"/>
                <a:cs typeface="Arial" panose="020B0604020202020204" pitchFamily="34" charset="0"/>
              </a:rPr>
              <a:t/>
            </a:r>
            <a:br>
              <a:rPr lang="en-US" sz="2400" dirty="0" smtClean="0">
                <a:solidFill>
                  <a:schemeClr val="tx1"/>
                </a:solidFill>
                <a:latin typeface="Georgia" panose="02040502050405020303" pitchFamily="18" charset="0"/>
                <a:cs typeface="Arial" panose="020B0604020202020204" pitchFamily="34" charset="0"/>
              </a:rPr>
            </a:br>
            <a:r>
              <a:rPr lang="en-US" sz="2400" dirty="0">
                <a:solidFill>
                  <a:schemeClr val="tx1"/>
                </a:solidFill>
                <a:latin typeface="Georgia" panose="02040502050405020303" pitchFamily="18" charset="0"/>
                <a:cs typeface="Arial" panose="020B0604020202020204" pitchFamily="34" charset="0"/>
              </a:rPr>
              <a:t>	</a:t>
            </a:r>
            <a:r>
              <a:rPr lang="en-US" sz="2400" dirty="0" smtClean="0">
                <a:solidFill>
                  <a:schemeClr val="tx1"/>
                </a:solidFill>
                <a:latin typeface="Georgia" panose="02040502050405020303" pitchFamily="18" charset="0"/>
                <a:cs typeface="Arial" panose="020B0604020202020204" pitchFamily="34" charset="0"/>
              </a:rPr>
              <a:t>(iv) polynomial lags of </a:t>
            </a:r>
            <a:r>
              <a:rPr lang="en-US" sz="2400" dirty="0" smtClean="0">
                <a:solidFill>
                  <a:schemeClr val="tx1"/>
                </a:solidFill>
                <a:latin typeface="Georgia" panose="02040502050405020303" pitchFamily="18" charset="0"/>
                <a:cs typeface="Arial" panose="020B0604020202020204" pitchFamily="34" charset="0"/>
              </a:rPr>
              <a:t>DV and shocks </a:t>
            </a:r>
            <a:r>
              <a:rPr lang="en-US" sz="2400" dirty="0" smtClean="0">
                <a:solidFill>
                  <a:schemeClr val="tx1"/>
                </a:solidFill>
                <a:latin typeface="Georgia" panose="02040502050405020303" pitchFamily="18" charset="0"/>
                <a:cs typeface="Arial" panose="020B0604020202020204" pitchFamily="34" charset="0"/>
              </a:rPr>
              <a:t>(i.e., nonlinear </a:t>
            </a:r>
            <a:r>
              <a:rPr lang="en-US" sz="2400" dirty="0" smtClean="0">
                <a:solidFill>
                  <a:schemeClr val="tx1"/>
                </a:solidFill>
                <a:latin typeface="Georgia" panose="02040502050405020303" pitchFamily="18" charset="0"/>
                <a:cs typeface="Arial" panose="020B0604020202020204" pitchFamily="34" charset="0"/>
              </a:rPr>
              <a:t>	dynamics and cumulative, delayed response)</a:t>
            </a:r>
            <a:r>
              <a:rPr lang="en-US" sz="2400" dirty="0" smtClean="0">
                <a:solidFill>
                  <a:schemeClr val="tx1"/>
                </a:solidFill>
                <a:latin typeface="Georgia" panose="02040502050405020303" pitchFamily="18" charset="0"/>
                <a:cs typeface="Arial" panose="020B0604020202020204" pitchFamily="34" charset="0"/>
              </a:rPr>
              <a:t/>
            </a:r>
            <a:br>
              <a:rPr lang="en-US" sz="2400" dirty="0" smtClean="0">
                <a:solidFill>
                  <a:schemeClr val="tx1"/>
                </a:solidFill>
                <a:latin typeface="Georgia" panose="02040502050405020303" pitchFamily="18" charset="0"/>
                <a:cs typeface="Arial" panose="020B0604020202020204" pitchFamily="34" charset="0"/>
              </a:rPr>
            </a:br>
            <a:r>
              <a:rPr lang="en-US" sz="2400" dirty="0" smtClean="0">
                <a:solidFill>
                  <a:schemeClr val="tx1"/>
                </a:solidFill>
                <a:latin typeface="Georgia" panose="02040502050405020303" pitchFamily="18" charset="0"/>
                <a:cs typeface="Arial" panose="020B0604020202020204" pitchFamily="34" charset="0"/>
              </a:rPr>
              <a:t/>
            </a:r>
            <a:br>
              <a:rPr lang="en-US" sz="2400" dirty="0" smtClean="0">
                <a:solidFill>
                  <a:schemeClr val="tx1"/>
                </a:solidFill>
                <a:latin typeface="Georgia" panose="02040502050405020303" pitchFamily="18" charset="0"/>
                <a:cs typeface="Arial" panose="020B0604020202020204" pitchFamily="34" charset="0"/>
              </a:rPr>
            </a:br>
            <a:r>
              <a:rPr lang="en-US" sz="2400" dirty="0" smtClean="0">
                <a:solidFill>
                  <a:schemeClr val="tx1"/>
                </a:solidFill>
                <a:latin typeface="Georgia" panose="02040502050405020303" pitchFamily="18" charset="0"/>
                <a:cs typeface="Arial" panose="020B0604020202020204" pitchFamily="34" charset="0"/>
              </a:rPr>
              <a:t>- Describe and predict time path of resilience for individuals of aggregates of individuals</a:t>
            </a:r>
            <a:endParaRPr lang="en-US" sz="2400" dirty="0">
              <a:solidFill>
                <a:schemeClr val="tx1"/>
              </a:solidFill>
              <a:latin typeface="Georgia" panose="02040502050405020303" pitchFamily="18" charset="0"/>
              <a:cs typeface="Arial" panose="020B0604020202020204" pitchFamily="34" charset="0"/>
            </a:endParaRPr>
          </a:p>
        </p:txBody>
      </p:sp>
      <p:sp>
        <p:nvSpPr>
          <p:cNvPr id="3" name="TextBox 2"/>
          <p:cNvSpPr txBox="1"/>
          <p:nvPr/>
        </p:nvSpPr>
        <p:spPr>
          <a:xfrm>
            <a:off x="1143000" y="990600"/>
            <a:ext cx="6781800" cy="523220"/>
          </a:xfrm>
          <a:prstGeom prst="rect">
            <a:avLst/>
          </a:prstGeom>
          <a:noFill/>
        </p:spPr>
        <p:txBody>
          <a:bodyPr wrap="square" rtlCol="0">
            <a:spAutoFit/>
          </a:bodyPr>
          <a:lstStyle/>
          <a:p>
            <a:pPr algn="ctr"/>
            <a:r>
              <a:rPr lang="en-US" sz="2800" b="1" dirty="0">
                <a:latin typeface="Georgia" panose="02040502050405020303" pitchFamily="18" charset="0"/>
                <a:cs typeface="Arial" panose="020B0604020202020204" pitchFamily="34" charset="0"/>
              </a:rPr>
              <a:t>Estimating Resilience</a:t>
            </a:r>
            <a:endParaRPr lang="en-US" sz="2800" dirty="0">
              <a:latin typeface="Georgia" panose="02040502050405020303" pitchFamily="18" charset="0"/>
            </a:endParaRPr>
          </a:p>
        </p:txBody>
      </p:sp>
      <p:sp>
        <p:nvSpPr>
          <p:cNvPr id="4" name="Title 5"/>
          <p:cNvSpPr txBox="1">
            <a:spLocks/>
          </p:cNvSpPr>
          <p:nvPr/>
        </p:nvSpPr>
        <p:spPr bwMode="auto">
          <a:xfrm>
            <a:off x="5257800" y="1501"/>
            <a:ext cx="3886200" cy="531899"/>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a:t>
            </a: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08096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8991600" cy="4343400"/>
          </a:xfrm>
        </p:spPr>
        <p:txBody>
          <a:bodyPr anchor="t"/>
          <a:lstStyle/>
          <a:p>
            <a:pPr algn="l">
              <a:tabLst>
                <a:tab pos="465138" algn="l"/>
              </a:tabLst>
            </a:pPr>
            <a:r>
              <a:rPr lang="en-US" sz="2800" dirty="0" smtClean="0">
                <a:solidFill>
                  <a:schemeClr val="tx1"/>
                </a:solidFill>
                <a:latin typeface="Georgia" panose="02040502050405020303" pitchFamily="18" charset="0"/>
                <a:cs typeface="Arial" panose="020B0604020202020204" pitchFamily="34" charset="0"/>
              </a:rPr>
              <a:t>By gender of HH head		By HH mobility</a:t>
            </a:r>
            <a:br>
              <a:rPr lang="en-US" sz="2800" dirty="0" smtClean="0">
                <a:solidFill>
                  <a:schemeClr val="tx1"/>
                </a:solidFill>
                <a:latin typeface="Georgia" panose="02040502050405020303" pitchFamily="18" charset="0"/>
                <a:cs typeface="Arial" panose="020B0604020202020204" pitchFamily="34" charset="0"/>
              </a:rPr>
            </a:br>
            <a:endParaRPr lang="en-US" sz="2800" dirty="0">
              <a:solidFill>
                <a:schemeClr val="tx1"/>
              </a:solidFill>
              <a:latin typeface="Georgia" panose="02040502050405020303" pitchFamily="18" charset="0"/>
              <a:cs typeface="Arial" panose="020B0604020202020204" pitchFamily="34" charset="0"/>
            </a:endParaRPr>
          </a:p>
        </p:txBody>
      </p:sp>
      <p:sp>
        <p:nvSpPr>
          <p:cNvPr id="3" name="TextBox 2"/>
          <p:cNvSpPr txBox="1"/>
          <p:nvPr/>
        </p:nvSpPr>
        <p:spPr>
          <a:xfrm>
            <a:off x="128500" y="1219200"/>
            <a:ext cx="8863100" cy="523220"/>
          </a:xfrm>
          <a:prstGeom prst="rect">
            <a:avLst/>
          </a:prstGeom>
          <a:noFill/>
        </p:spPr>
        <p:txBody>
          <a:bodyPr wrap="square" rtlCol="0">
            <a:spAutoFit/>
          </a:bodyPr>
          <a:lstStyle/>
          <a:p>
            <a:pPr algn="ctr"/>
            <a:r>
              <a:rPr lang="en-US" sz="2800" b="1" dirty="0" smtClean="0">
                <a:latin typeface="Georgia" panose="02040502050405020303" pitchFamily="18" charset="0"/>
                <a:cs typeface="Arial" panose="020B0604020202020204" pitchFamily="34" charset="0"/>
              </a:rPr>
              <a:t>Examples from northern Kenya pastoralists</a:t>
            </a:r>
            <a:endParaRPr lang="en-US" sz="2800" dirty="0">
              <a:latin typeface="Georgia" panose="02040502050405020303" pitchFamily="18" charset="0"/>
            </a:endParaRPr>
          </a:p>
        </p:txBody>
      </p:sp>
      <p:pic>
        <p:nvPicPr>
          <p:cNvPr id="4" name="Picture 3"/>
          <p:cNvPicPr>
            <a:picLocks noChangeAspect="1"/>
          </p:cNvPicPr>
          <p:nvPr/>
        </p:nvPicPr>
        <p:blipFill>
          <a:blip r:embed="rId3"/>
          <a:stretch>
            <a:fillRect/>
          </a:stretch>
        </p:blipFill>
        <p:spPr>
          <a:xfrm>
            <a:off x="128500" y="2646218"/>
            <a:ext cx="4430553" cy="3102578"/>
          </a:xfrm>
          <a:prstGeom prst="rect">
            <a:avLst/>
          </a:prstGeom>
        </p:spPr>
      </p:pic>
      <p:pic>
        <p:nvPicPr>
          <p:cNvPr id="6" name="Picture 5"/>
          <p:cNvPicPr>
            <a:picLocks noChangeAspect="1"/>
          </p:cNvPicPr>
          <p:nvPr/>
        </p:nvPicPr>
        <p:blipFill>
          <a:blip r:embed="rId4"/>
          <a:stretch>
            <a:fillRect/>
          </a:stretch>
        </p:blipFill>
        <p:spPr>
          <a:xfrm>
            <a:off x="4562302" y="2626822"/>
            <a:ext cx="4566112" cy="3121974"/>
          </a:xfrm>
          <a:prstGeom prst="rect">
            <a:avLst/>
          </a:prstGeom>
        </p:spPr>
      </p:pic>
      <p:sp>
        <p:nvSpPr>
          <p:cNvPr id="8" name="TextBox 7"/>
          <p:cNvSpPr txBox="1"/>
          <p:nvPr/>
        </p:nvSpPr>
        <p:spPr>
          <a:xfrm>
            <a:off x="0" y="6040160"/>
            <a:ext cx="8863100" cy="369332"/>
          </a:xfrm>
          <a:prstGeom prst="rect">
            <a:avLst/>
          </a:prstGeom>
          <a:noFill/>
        </p:spPr>
        <p:txBody>
          <a:bodyPr wrap="square" rtlCol="0">
            <a:spAutoFit/>
          </a:bodyPr>
          <a:lstStyle/>
          <a:p>
            <a:pPr algn="ctr"/>
            <a:r>
              <a:rPr lang="en-US" sz="1800" dirty="0" smtClean="0">
                <a:latin typeface="Georgia" panose="02040502050405020303" pitchFamily="18" charset="0"/>
                <a:cs typeface="Arial" panose="020B0604020202020204" pitchFamily="34" charset="0"/>
              </a:rPr>
              <a:t>Source: </a:t>
            </a:r>
            <a:r>
              <a:rPr lang="en-US" sz="1800" dirty="0" err="1" smtClean="0">
                <a:latin typeface="Georgia" panose="02040502050405020303" pitchFamily="18" charset="0"/>
                <a:cs typeface="Arial" panose="020B0604020202020204" pitchFamily="34" charset="0"/>
              </a:rPr>
              <a:t>Cissé</a:t>
            </a:r>
            <a:r>
              <a:rPr lang="en-US" sz="1800" dirty="0">
                <a:latin typeface="Georgia" panose="02040502050405020303" pitchFamily="18" charset="0"/>
                <a:cs typeface="Arial" panose="020B0604020202020204" pitchFamily="34" charset="0"/>
              </a:rPr>
              <a:t> </a:t>
            </a:r>
            <a:r>
              <a:rPr lang="en-US" sz="1800" dirty="0" smtClean="0">
                <a:latin typeface="Georgia" panose="02040502050405020303" pitchFamily="18" charset="0"/>
                <a:cs typeface="Arial" panose="020B0604020202020204" pitchFamily="34" charset="0"/>
              </a:rPr>
              <a:t>&amp; Barrett 2016</a:t>
            </a:r>
            <a:endParaRPr lang="en-US" sz="1800" dirty="0">
              <a:latin typeface="Georgia" panose="02040502050405020303" pitchFamily="18" charset="0"/>
            </a:endParaRPr>
          </a:p>
        </p:txBody>
      </p:sp>
      <p:sp>
        <p:nvSpPr>
          <p:cNvPr id="9" name="Title 5"/>
          <p:cNvSpPr txBox="1">
            <a:spLocks/>
          </p:cNvSpPr>
          <p:nvPr/>
        </p:nvSpPr>
        <p:spPr bwMode="auto">
          <a:xfrm>
            <a:off x="5257800" y="1501"/>
            <a:ext cx="3886200" cy="531899"/>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a:t>
            </a: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26952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33400" y="1884009"/>
            <a:ext cx="5124346" cy="4156151"/>
          </a:xfrm>
          <a:prstGeom prst="rect">
            <a:avLst/>
          </a:prstGeom>
        </p:spPr>
      </p:pic>
      <p:sp>
        <p:nvSpPr>
          <p:cNvPr id="3" name="TextBox 2"/>
          <p:cNvSpPr txBox="1"/>
          <p:nvPr/>
        </p:nvSpPr>
        <p:spPr>
          <a:xfrm>
            <a:off x="128500" y="1219200"/>
            <a:ext cx="8863100" cy="523220"/>
          </a:xfrm>
          <a:prstGeom prst="rect">
            <a:avLst/>
          </a:prstGeom>
          <a:noFill/>
        </p:spPr>
        <p:txBody>
          <a:bodyPr wrap="square" rtlCol="0">
            <a:spAutoFit/>
          </a:bodyPr>
          <a:lstStyle/>
          <a:p>
            <a:pPr algn="ctr"/>
            <a:r>
              <a:rPr lang="en-US" sz="2800" b="1" dirty="0" smtClean="0">
                <a:latin typeface="Georgia" panose="02040502050405020303" pitchFamily="18" charset="0"/>
                <a:cs typeface="Arial" panose="020B0604020202020204" pitchFamily="34" charset="0"/>
              </a:rPr>
              <a:t>Examples from </a:t>
            </a:r>
            <a:r>
              <a:rPr lang="en-US" sz="2800" b="1" dirty="0" smtClean="0">
                <a:latin typeface="Georgia" panose="02040502050405020303" pitchFamily="18" charset="0"/>
                <a:cs typeface="Arial" panose="020B0604020202020204" pitchFamily="34" charset="0"/>
              </a:rPr>
              <a:t>Zambia project by Heifer Int’l</a:t>
            </a:r>
            <a:endParaRPr lang="en-US" sz="2800" dirty="0">
              <a:latin typeface="Georgia" panose="02040502050405020303" pitchFamily="18" charset="0"/>
            </a:endParaRPr>
          </a:p>
        </p:txBody>
      </p:sp>
      <p:sp>
        <p:nvSpPr>
          <p:cNvPr id="8" name="TextBox 7"/>
          <p:cNvSpPr txBox="1"/>
          <p:nvPr/>
        </p:nvSpPr>
        <p:spPr>
          <a:xfrm>
            <a:off x="5486400" y="2928778"/>
            <a:ext cx="3529100" cy="1754326"/>
          </a:xfrm>
          <a:prstGeom prst="rect">
            <a:avLst/>
          </a:prstGeom>
          <a:noFill/>
        </p:spPr>
        <p:txBody>
          <a:bodyPr wrap="square" rtlCol="0">
            <a:spAutoFit/>
          </a:bodyPr>
          <a:lstStyle/>
          <a:p>
            <a:r>
              <a:rPr lang="en-US" sz="1800" dirty="0" smtClean="0">
                <a:latin typeface="Georgia" panose="02040502050405020303" pitchFamily="18" charset="0"/>
                <a:cs typeface="Arial" panose="020B0604020202020204" pitchFamily="34" charset="0"/>
              </a:rPr>
              <a:t>Training and asset transfers significantly increase conditional mean and reduce conditional variance of household wealth over time. Total B/C ~ 7 </a:t>
            </a:r>
          </a:p>
          <a:p>
            <a:r>
              <a:rPr lang="en-US" sz="1800" dirty="0" smtClean="0">
                <a:latin typeface="Georgia" panose="02040502050405020303" pitchFamily="18" charset="0"/>
                <a:cs typeface="Arial" panose="020B0604020202020204" pitchFamily="34" charset="0"/>
              </a:rPr>
              <a:t>[2.5,8,7] across </a:t>
            </a:r>
            <a:r>
              <a:rPr lang="en-US" sz="1800" dirty="0" err="1" smtClean="0">
                <a:latin typeface="Georgia" panose="02040502050405020303" pitchFamily="18" charset="0"/>
                <a:cs typeface="Arial" panose="020B0604020202020204" pitchFamily="34" charset="0"/>
              </a:rPr>
              <a:t>hh</a:t>
            </a:r>
            <a:r>
              <a:rPr lang="en-US" sz="1800" dirty="0" smtClean="0">
                <a:latin typeface="Georgia" panose="02040502050405020303" pitchFamily="18" charset="0"/>
                <a:cs typeface="Arial" panose="020B0604020202020204" pitchFamily="34" charset="0"/>
              </a:rPr>
              <a:t> wealth deciles</a:t>
            </a:r>
            <a:endParaRPr lang="en-US" sz="1800" dirty="0">
              <a:latin typeface="Georgia" panose="02040502050405020303" pitchFamily="18" charset="0"/>
            </a:endParaRPr>
          </a:p>
        </p:txBody>
      </p:sp>
      <p:sp>
        <p:nvSpPr>
          <p:cNvPr id="10" name="TextBox 9"/>
          <p:cNvSpPr txBox="1"/>
          <p:nvPr/>
        </p:nvSpPr>
        <p:spPr>
          <a:xfrm>
            <a:off x="152400" y="6192560"/>
            <a:ext cx="8863100" cy="369332"/>
          </a:xfrm>
          <a:prstGeom prst="rect">
            <a:avLst/>
          </a:prstGeom>
          <a:noFill/>
        </p:spPr>
        <p:txBody>
          <a:bodyPr wrap="square" rtlCol="0">
            <a:spAutoFit/>
          </a:bodyPr>
          <a:lstStyle/>
          <a:p>
            <a:pPr algn="ctr"/>
            <a:r>
              <a:rPr lang="en-US" sz="1800" dirty="0" smtClean="0">
                <a:latin typeface="Georgia" panose="02040502050405020303" pitchFamily="18" charset="0"/>
                <a:cs typeface="Arial" panose="020B0604020202020204" pitchFamily="34" charset="0"/>
              </a:rPr>
              <a:t>Source: </a:t>
            </a:r>
            <a:r>
              <a:rPr lang="en-US" sz="1800" dirty="0" err="1" smtClean="0">
                <a:latin typeface="Georgia" panose="02040502050405020303" pitchFamily="18" charset="0"/>
                <a:cs typeface="Arial" panose="020B0604020202020204" pitchFamily="34" charset="0"/>
              </a:rPr>
              <a:t>Phadera</a:t>
            </a:r>
            <a:r>
              <a:rPr lang="en-US" sz="1800" dirty="0" smtClean="0">
                <a:latin typeface="Georgia" panose="02040502050405020303" pitchFamily="18" charset="0"/>
                <a:cs typeface="Arial" panose="020B0604020202020204" pitchFamily="34" charset="0"/>
              </a:rPr>
              <a:t>, Michelson, Winter-Nelson &amp; Goldsmith 2017</a:t>
            </a:r>
            <a:endParaRPr lang="en-US" sz="1800" dirty="0">
              <a:latin typeface="Georgia" panose="02040502050405020303" pitchFamily="18" charset="0"/>
            </a:endParaRPr>
          </a:p>
        </p:txBody>
      </p:sp>
      <p:sp>
        <p:nvSpPr>
          <p:cNvPr id="11" name="Title 5"/>
          <p:cNvSpPr txBox="1">
            <a:spLocks/>
          </p:cNvSpPr>
          <p:nvPr/>
        </p:nvSpPr>
        <p:spPr bwMode="auto">
          <a:xfrm>
            <a:off x="5257800" y="1501"/>
            <a:ext cx="3886200" cy="531899"/>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a:t>
            </a:r>
            <a:r>
              <a:rPr lang="en-US" sz="3000" b="1" kern="0" dirty="0" err="1" smtClean="0">
                <a:solidFill>
                  <a:schemeClr val="bg1"/>
                </a:solidFill>
                <a:latin typeface="Georgia" pitchFamily="18" charset="0"/>
                <a:ea typeface="+mj-ea"/>
                <a:cs typeface="+mj-cs"/>
              </a:rPr>
              <a:t>Cissé</a:t>
            </a:r>
            <a:r>
              <a:rPr lang="en-US" sz="3000" b="1" kern="0" dirty="0" smtClean="0">
                <a:solidFill>
                  <a:schemeClr val="bg1"/>
                </a:solidFill>
                <a:latin typeface="Georgia" pitchFamily="18" charset="0"/>
                <a:ea typeface="+mj-ea"/>
                <a:cs typeface="+mj-cs"/>
              </a:rPr>
              <a:t>-Barrett method</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818863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00400" y="1919971"/>
            <a:ext cx="5850449" cy="1813829"/>
          </a:xfrm>
          <a:prstGeom prst="rect">
            <a:avLst/>
          </a:prstGeom>
        </p:spPr>
      </p:pic>
      <p:grpSp>
        <p:nvGrpSpPr>
          <p:cNvPr id="9" name="Group 8"/>
          <p:cNvGrpSpPr/>
          <p:nvPr/>
        </p:nvGrpSpPr>
        <p:grpSpPr>
          <a:xfrm>
            <a:off x="0" y="3810000"/>
            <a:ext cx="8919544" cy="2773558"/>
            <a:chOff x="133615" y="2839248"/>
            <a:chExt cx="8919544" cy="2773558"/>
          </a:xfrm>
        </p:grpSpPr>
        <p:pic>
          <p:nvPicPr>
            <p:cNvPr id="10" name="Picture 9"/>
            <p:cNvPicPr>
              <a:picLocks noChangeAspect="1"/>
            </p:cNvPicPr>
            <p:nvPr/>
          </p:nvPicPr>
          <p:blipFill>
            <a:blip r:embed="rId3"/>
            <a:stretch>
              <a:fillRect/>
            </a:stretch>
          </p:blipFill>
          <p:spPr>
            <a:xfrm>
              <a:off x="4444911" y="2839248"/>
              <a:ext cx="4608248" cy="2773558"/>
            </a:xfrm>
            <a:prstGeom prst="rect">
              <a:avLst/>
            </a:prstGeom>
          </p:spPr>
        </p:pic>
        <p:pic>
          <p:nvPicPr>
            <p:cNvPr id="11" name="Picture 10"/>
            <p:cNvPicPr>
              <a:picLocks noChangeAspect="1"/>
            </p:cNvPicPr>
            <p:nvPr/>
          </p:nvPicPr>
          <p:blipFill>
            <a:blip r:embed="rId4"/>
            <a:stretch>
              <a:fillRect/>
            </a:stretch>
          </p:blipFill>
          <p:spPr>
            <a:xfrm>
              <a:off x="133615" y="2849758"/>
              <a:ext cx="4590786" cy="2763048"/>
            </a:xfrm>
            <a:prstGeom prst="rect">
              <a:avLst/>
            </a:prstGeom>
          </p:spPr>
        </p:pic>
      </p:grpSp>
      <p:sp>
        <p:nvSpPr>
          <p:cNvPr id="12" name="Title 5"/>
          <p:cNvSpPr txBox="1">
            <a:spLocks/>
          </p:cNvSpPr>
          <p:nvPr/>
        </p:nvSpPr>
        <p:spPr bwMode="auto">
          <a:xfrm>
            <a:off x="6172200" y="-304800"/>
            <a:ext cx="29718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                            </a:t>
            </a:r>
            <a:r>
              <a:rPr lang="en-US" sz="3000" b="1" kern="0" dirty="0" smtClean="0">
                <a:solidFill>
                  <a:schemeClr val="bg1"/>
                </a:solidFill>
                <a:latin typeface="Georgia" pitchFamily="18" charset="0"/>
                <a:ea typeface="+mj-ea"/>
                <a:cs typeface="+mj-cs"/>
              </a:rPr>
              <a:t>Extensions to Food Security</a:t>
            </a:r>
            <a:endParaRPr lang="en-US" sz="3000" kern="0" dirty="0">
              <a:solidFill>
                <a:schemeClr val="bg1"/>
              </a:solidFill>
              <a:latin typeface="Georgia" pitchFamily="18" charset="0"/>
              <a:ea typeface="+mj-ea"/>
              <a:cs typeface="+mj-cs"/>
            </a:endParaRPr>
          </a:p>
        </p:txBody>
      </p:sp>
      <p:sp>
        <p:nvSpPr>
          <p:cNvPr id="14" name="TextBox 13"/>
          <p:cNvSpPr txBox="1"/>
          <p:nvPr/>
        </p:nvSpPr>
        <p:spPr>
          <a:xfrm>
            <a:off x="152400" y="1219200"/>
            <a:ext cx="6172200" cy="1200329"/>
          </a:xfrm>
          <a:prstGeom prst="rect">
            <a:avLst/>
          </a:prstGeom>
          <a:noFill/>
        </p:spPr>
        <p:txBody>
          <a:bodyPr wrap="square" rtlCol="0">
            <a:spAutoFit/>
          </a:bodyPr>
          <a:lstStyle/>
          <a:p>
            <a:r>
              <a:rPr lang="en-US" dirty="0" smtClean="0"/>
              <a:t>Can use same methods with food intake indicators as DVs. Satisfies axioms from 1996 World Food Summit definition of food security.</a:t>
            </a:r>
            <a:endParaRPr lang="en-US" dirty="0"/>
          </a:p>
        </p:txBody>
      </p:sp>
    </p:spTree>
    <p:extLst>
      <p:ext uri="{BB962C8B-B14F-4D97-AF65-F5344CB8AC3E}">
        <p14:creationId xmlns:p14="http://schemas.microsoft.com/office/powerpoint/2010/main" val="2469899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8214</TotalTime>
  <Words>397</Words>
  <Application>Microsoft Office PowerPoint</Application>
  <PresentationFormat>On-screen Show (4:3)</PresentationFormat>
  <Paragraphs>57</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MS PGothic</vt:lpstr>
      <vt:lpstr>MS PGothic</vt:lpstr>
      <vt:lpstr>Arial</vt:lpstr>
      <vt:lpstr>Georgia</vt:lpstr>
      <vt:lpstr>Times</vt:lpstr>
      <vt:lpstr>Blank</vt:lpstr>
      <vt:lpstr>PowerPoint Presentation</vt:lpstr>
      <vt:lpstr>PowerPoint Presentation</vt:lpstr>
      <vt:lpstr>PowerPoint Presentation</vt:lpstr>
      <vt:lpstr>PowerPoint Presentation</vt:lpstr>
      <vt:lpstr>PowerPoint Presentation</vt:lpstr>
      <vt:lpstr>- In order to evaluate, must first be able to measure (if observable) or estimate (if unobservable).  - Estimate conditional moments of the well-being outcome variable, as a function of variables reflecting  (i) exogenous shocks (e.g., drought, illness, cyclone)  (ii) conditioners of exposure, recovery (e.g., gender)  (iii) interventions (plausibly exog., if evaluating)  (iv) polynomial lags of DV and shocks (i.e., nonlinear  dynamics and cumulative, delayed response)  - Describe and predict time path of resilience for individuals of aggregates of individuals</vt:lpstr>
      <vt:lpstr>By gender of HH head  By HH mobility </vt:lpstr>
      <vt:lpstr>PowerPoint Presentation</vt:lpstr>
      <vt:lpstr>PowerPoint Presentation</vt:lpstr>
      <vt:lpstr>Extension: Food security &amp; resilience in Tigray (Maxwell, Vaitla, Cissé, and Upton)</vt:lpstr>
      <vt:lpstr>- Policymaker and program manager demand is great.  - Methods are becoming available to estimate dev’t resilience  - With careful research design, impact evaluation of efforts to build resilience are now possible. </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Joseph Christian</dc:creator>
  <cp:lastModifiedBy>Barrett, Chris</cp:lastModifiedBy>
  <cp:revision>288</cp:revision>
  <cp:lastPrinted>2010-08-18T19:55:19Z</cp:lastPrinted>
  <dcterms:created xsi:type="dcterms:W3CDTF">2010-09-09T13:53:52Z</dcterms:created>
  <dcterms:modified xsi:type="dcterms:W3CDTF">2017-07-02T07:19:05Z</dcterms:modified>
</cp:coreProperties>
</file>